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</p:sldMasterIdLst>
  <p:notesMasterIdLst>
    <p:notesMasterId r:id="rId61"/>
  </p:notesMasterIdLst>
  <p:sldIdLst>
    <p:sldId id="356" r:id="rId2"/>
    <p:sldId id="290" r:id="rId3"/>
    <p:sldId id="367" r:id="rId4"/>
    <p:sldId id="467" r:id="rId5"/>
    <p:sldId id="485" r:id="rId6"/>
    <p:sldId id="365" r:id="rId7"/>
    <p:sldId id="430" r:id="rId8"/>
    <p:sldId id="463" r:id="rId9"/>
    <p:sldId id="484" r:id="rId10"/>
    <p:sldId id="462" r:id="rId11"/>
    <p:sldId id="368" r:id="rId12"/>
    <p:sldId id="428" r:id="rId13"/>
    <p:sldId id="369" r:id="rId14"/>
    <p:sldId id="411" r:id="rId15"/>
    <p:sldId id="412" r:id="rId16"/>
    <p:sldId id="413" r:id="rId17"/>
    <p:sldId id="414" r:id="rId18"/>
    <p:sldId id="415" r:id="rId19"/>
    <p:sldId id="416" r:id="rId20"/>
    <p:sldId id="417" r:id="rId21"/>
    <p:sldId id="429" r:id="rId22"/>
    <p:sldId id="419" r:id="rId23"/>
    <p:sldId id="475" r:id="rId24"/>
    <p:sldId id="476" r:id="rId25"/>
    <p:sldId id="473" r:id="rId26"/>
    <p:sldId id="431" r:id="rId27"/>
    <p:sldId id="409" r:id="rId28"/>
    <p:sldId id="387" r:id="rId29"/>
    <p:sldId id="371" r:id="rId30"/>
    <p:sldId id="432" r:id="rId31"/>
    <p:sldId id="450" r:id="rId32"/>
    <p:sldId id="372" r:id="rId33"/>
    <p:sldId id="373" r:id="rId34"/>
    <p:sldId id="375" r:id="rId35"/>
    <p:sldId id="474" r:id="rId36"/>
    <p:sldId id="486" r:id="rId37"/>
    <p:sldId id="376" r:id="rId38"/>
    <p:sldId id="433" r:id="rId39"/>
    <p:sldId id="482" r:id="rId40"/>
    <p:sldId id="481" r:id="rId41"/>
    <p:sldId id="404" r:id="rId42"/>
    <p:sldId id="478" r:id="rId43"/>
    <p:sldId id="451" r:id="rId44"/>
    <p:sldId id="479" r:id="rId45"/>
    <p:sldId id="453" r:id="rId46"/>
    <p:sldId id="454" r:id="rId47"/>
    <p:sldId id="455" r:id="rId48"/>
    <p:sldId id="456" r:id="rId49"/>
    <p:sldId id="457" r:id="rId50"/>
    <p:sldId id="458" r:id="rId51"/>
    <p:sldId id="459" r:id="rId52"/>
    <p:sldId id="460" r:id="rId53"/>
    <p:sldId id="465" r:id="rId54"/>
    <p:sldId id="472" r:id="rId55"/>
    <p:sldId id="470" r:id="rId56"/>
    <p:sldId id="471" r:id="rId57"/>
    <p:sldId id="487" r:id="rId58"/>
    <p:sldId id="461" r:id="rId59"/>
    <p:sldId id="263" r:id="rId60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1" autoAdjust="0"/>
    <p:restoredTop sz="96433" autoAdjust="0"/>
  </p:normalViewPr>
  <p:slideViewPr>
    <p:cSldViewPr>
      <p:cViewPr varScale="1">
        <p:scale>
          <a:sx n="78" d="100"/>
          <a:sy n="78" d="100"/>
        </p:scale>
        <p:origin x="1339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F3F2C6-730B-4335-8AC1-BA1AE2484188}" type="datetimeFigureOut">
              <a:rPr lang="sv-SE" smtClean="0"/>
              <a:t>2022-02-04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DBE90-5989-4F39-A25B-15CB2D88B59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34845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DBE90-5989-4F39-A25B-15CB2D88B59A}" type="slidenum">
              <a:rPr lang="sv-SE" smtClean="0"/>
              <a:t>1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270582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A1C08DE4-7C56-4C99-A039-CC05A747901B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33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382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553D86F-5632-4B62-B4A7-5B83D2D6A5D0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34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107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66C5042-ABE9-46CA-8DE2-6D4138809F3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37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189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41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06670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43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8077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45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332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47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2737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49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6086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3AB9490C-07F8-4E0E-A070-9735BD1699D5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51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822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DBE90-5989-4F39-A25B-15CB2D88B59A}" type="slidenum">
              <a:rPr lang="sv-SE" smtClean="0"/>
              <a:t>54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49383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21506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dirty="0"/>
          </a:p>
        </p:txBody>
      </p:sp>
      <p:sp>
        <p:nvSpPr>
          <p:cNvPr id="21507" name="Platshållare för datum 3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8A8269E3-9149-4A8E-A34C-519D13576503}" type="datetime1">
              <a:rPr lang="sv-SE" smtClean="0"/>
              <a:pPr/>
              <a:t>2022-02-04</a:t>
            </a:fld>
            <a:endParaRPr lang="sv-SE" altLang="en-US" dirty="0"/>
          </a:p>
        </p:txBody>
      </p:sp>
      <p:sp>
        <p:nvSpPr>
          <p:cNvPr id="21508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0F2098-7AAB-443E-BCAA-DF1AF40F1E53}" type="slidenum">
              <a:rPr lang="sv-SE" altLang="en-US" smtClean="0"/>
              <a:pPr/>
              <a:t>2</a:t>
            </a:fld>
            <a:endParaRPr lang="sv-SE" altLang="en-US" dirty="0"/>
          </a:p>
        </p:txBody>
      </p:sp>
    </p:spTree>
    <p:extLst>
      <p:ext uri="{BB962C8B-B14F-4D97-AF65-F5344CB8AC3E}">
        <p14:creationId xmlns:p14="http://schemas.microsoft.com/office/powerpoint/2010/main" val="2248588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634439B-2EF3-43BA-B270-9E7E05127183}" type="datetime1">
              <a:rPr lang="sv-SE" smtClean="0"/>
              <a:t>2022-02-04</a:t>
            </a:fld>
            <a:endParaRPr lang="sv-SE" alt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37AC1A-8815-4411-950B-F0D239107586}" type="slidenum">
              <a:rPr lang="sv-SE" altLang="en-US" smtClean="0"/>
              <a:pPr>
                <a:defRPr/>
              </a:pPr>
              <a:t>58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2841731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DBE90-5989-4F39-A25B-15CB2D88B59A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88311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E49689B2-ECE4-4152-8E9E-0A4C61845DB2}" type="datetime1">
              <a:rPr lang="sv-SE" smtClean="0"/>
              <a:t>2022-02-04</a:t>
            </a:fld>
            <a:endParaRPr lang="sv-SE" alt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90473D-6138-40A8-92CF-E7C46A6AB5F8}" type="slidenum">
              <a:rPr lang="sv-SE" altLang="en-US" smtClean="0"/>
              <a:pPr>
                <a:defRPr/>
              </a:pPr>
              <a:t>6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444234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401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067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450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0634439B-2EF3-43BA-B270-9E7E05127183}" type="datetime1">
              <a:rPr lang="sv-SE" smtClean="0"/>
              <a:t>2022-02-04</a:t>
            </a:fld>
            <a:endParaRPr lang="sv-SE" alt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37AC1A-8815-4411-950B-F0D239107586}" type="slidenum">
              <a:rPr lang="sv-SE" altLang="en-US" smtClean="0"/>
              <a:pPr>
                <a:defRPr/>
              </a:pPr>
              <a:t>29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720039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11264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12644" name="Platshållare för datum 3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D1EC9BA2-290F-4621-9373-ED15FBEA8244}" type="datetime1">
              <a:rPr lang="sv-SE" sz="1200" smtClean="0">
                <a:latin typeface="Times" pitchFamily="18" charset="0"/>
              </a:rPr>
              <a:t>2022-02-04</a:t>
            </a:fld>
            <a:endParaRPr lang="sv-SE" altLang="en-US" sz="1200">
              <a:latin typeface="Times" pitchFamily="18" charset="0"/>
            </a:endParaRPr>
          </a:p>
        </p:txBody>
      </p:sp>
      <p:sp>
        <p:nvSpPr>
          <p:cNvPr id="112645" name="Platshållare för bildnummer 4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B675E04-ABAA-4946-BA1B-7A51979F65BA}" type="slidenum">
              <a:rPr lang="sv-SE" altLang="en-US" sz="1200" smtClean="0">
                <a:latin typeface="Times" pitchFamily="18" charset="0"/>
              </a:rPr>
              <a:pPr/>
              <a:t>32</a:t>
            </a:fld>
            <a:endParaRPr lang="sv-SE" altLang="en-US" sz="1200"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02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Headlin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 descr="BORD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74"/>
            <a:ext cx="9143391" cy="6857543"/>
          </a:xfrm>
          <a:prstGeom prst="rect">
            <a:avLst/>
          </a:prstGeom>
        </p:spPr>
      </p:pic>
      <p:pic>
        <p:nvPicPr>
          <p:cNvPr id="9" name="Bildobjekt 8" descr="BORD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74"/>
            <a:ext cx="9143391" cy="685754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 anchor="ctr">
            <a:noAutofit/>
          </a:bodyPr>
          <a:lstStyle>
            <a:lvl1pPr>
              <a:defRPr lang="sv-SE" sz="4400" baseline="0" dirty="0"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HEADLINE GOES HERE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30465" y="4305290"/>
            <a:ext cx="7141935" cy="400110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sv-SE" sz="2000" b="1">
                <a:solidFill>
                  <a:schemeClr val="accent2"/>
                </a:solidFill>
                <a:latin typeface="Arial"/>
                <a:cs typeface="Arial"/>
              </a:defRPr>
            </a:lvl1pPr>
          </a:lstStyle>
          <a:p>
            <a:pPr marL="0" lvl="0" defTabSz="457200"/>
            <a:r>
              <a:rPr lang="sv-SE" dirty="0"/>
              <a:t>A brilliant </a:t>
            </a:r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 goes </a:t>
            </a:r>
            <a:r>
              <a:rPr lang="sv-SE" dirty="0" err="1"/>
              <a:t>here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pic>
        <p:nvPicPr>
          <p:cNvPr id="11" name="Bildobjekt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528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442800" y="15660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4572000" y="15660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2801" y="1119600"/>
            <a:ext cx="8161648" cy="432048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 brilliant sub 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888428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73464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12300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 - Utan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66823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divider ligh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spAutoFit/>
          </a:bodyPr>
          <a:lstStyle>
            <a:lvl1pPr>
              <a:defRPr lang="sv-SE" sz="4400" baseline="0" dirty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0" name="Bildobjekt 9" descr="BALK5_NEW_L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875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divider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spAutoFit/>
          </a:bodyPr>
          <a:lstStyle>
            <a:lvl1pPr>
              <a:defRPr lang="sv-SE" sz="4400" baseline="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5885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784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divid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spAutoFit/>
          </a:bodyPr>
          <a:lstStyle>
            <a:lvl1pPr>
              <a:defRPr lang="sv-SE" sz="4400" baseline="0" dirty="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YELLO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07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hapter 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spAutoFit/>
          </a:bodyPr>
          <a:lstStyle>
            <a:lvl1pPr>
              <a:defRPr lang="sv-SE" sz="4400" baseline="0" dirty="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BLU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1010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08843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42800" y="1566000"/>
            <a:ext cx="8161648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2801" y="1119600"/>
            <a:ext cx="8161648" cy="432048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 brilliant sub 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676798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Head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BORD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74"/>
            <a:ext cx="9143391" cy="6857543"/>
          </a:xfrm>
          <a:prstGeom prst="rect">
            <a:avLst/>
          </a:prstGeom>
        </p:spPr>
      </p:pic>
      <p:pic>
        <p:nvPicPr>
          <p:cNvPr id="10" name="Bildobjekt 9" descr="BORD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974"/>
            <a:ext cx="9143391" cy="6857543"/>
          </a:xfrm>
          <a:prstGeom prst="rect">
            <a:avLst/>
          </a:prstGeom>
        </p:spPr>
      </p:pic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 anchor="ctr">
            <a:noAutofit/>
          </a:bodyPr>
          <a:lstStyle>
            <a:lvl1pPr>
              <a:defRPr lang="sv-SE" sz="4400" baseline="0" dirty="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HEADLINE GOES HERE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30465" y="4305290"/>
            <a:ext cx="7141935" cy="400110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sv-SE" sz="2000" b="1" baseline="0">
                <a:solidFill>
                  <a:schemeClr val="accent4">
                    <a:lumMod val="90000"/>
                  </a:schemeClr>
                </a:solidFill>
                <a:latin typeface="Arial"/>
                <a:cs typeface="Arial"/>
              </a:defRPr>
            </a:lvl1pPr>
          </a:lstStyle>
          <a:p>
            <a:pPr marL="0" lvl="0" defTabSz="457200"/>
            <a:r>
              <a:rPr lang="sv-SE" dirty="0"/>
              <a:t>A brilliant </a:t>
            </a:r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 goes </a:t>
            </a:r>
            <a:r>
              <a:rPr lang="sv-SE" dirty="0" err="1"/>
              <a:t>here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4932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442800" y="15660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4572000" y="15660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sp>
        <p:nvSpPr>
          <p:cNvPr id="8" name="Platshållare för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2801" y="1119600"/>
            <a:ext cx="8161648" cy="432048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 brilliant sub 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288842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light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noAutofit/>
          </a:bodyPr>
          <a:lstStyle>
            <a:lvl1pPr>
              <a:defRPr lang="sv-SE" sz="3600" baseline="0" dirty="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 dirty="0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0" name="Bildobjekt 9" descr="BALK5_NEW_LG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1" name="Bildobjekt 10" descr="BALK5_NEW_L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875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noAutofit/>
          </a:bodyPr>
          <a:lstStyle>
            <a:lvl1pPr>
              <a:defRPr lang="sv-SE" sz="4400" baseline="0" dirty="0">
                <a:solidFill>
                  <a:schemeClr val="accent2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G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5885"/>
            <a:ext cx="9143391" cy="347449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1" name="Bildobjekt 10" descr="BALK5_NEW_GREEN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5885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78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noAutofit/>
          </a:bodyPr>
          <a:lstStyle>
            <a:lvl1pPr>
              <a:defRPr lang="sv-SE" sz="4400" baseline="0" dirty="0">
                <a:solidFill>
                  <a:schemeClr val="accent1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YELLO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1" name="Bildobjekt 10" descr="BALK5_NEW_YELLOW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0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hapter 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30000" y="2905200"/>
            <a:ext cx="7772400" cy="769441"/>
          </a:xfrm>
          <a:noFill/>
        </p:spPr>
        <p:txBody>
          <a:bodyPr wrap="square" rtlCol="0">
            <a:noAutofit/>
          </a:bodyPr>
          <a:lstStyle>
            <a:lvl1pPr>
              <a:defRPr lang="sv-SE" sz="4400" baseline="0" dirty="0">
                <a:solidFill>
                  <a:schemeClr val="accent3"/>
                </a:solidFill>
                <a:latin typeface="Arial"/>
                <a:ea typeface="+mn-ea"/>
                <a:cs typeface="Arial"/>
              </a:defRPr>
            </a:lvl1pPr>
          </a:lstStyle>
          <a:p>
            <a:pPr marL="0" lvl="0" defTabSz="457200"/>
            <a:r>
              <a:rPr lang="sv-SE" dirty="0"/>
              <a:t>CHAPTER DIVIDER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fld id="{C0F29B44-D908-40B3-987F-69607D963765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8" name="Bildobjekt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5_NEW_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  <p:pic>
        <p:nvPicPr>
          <p:cNvPr id="10" name="Bildobjekt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11" name="Bildobjekt 10" descr="BALK5_NEW_BLU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6391"/>
            <a:ext cx="9143391" cy="34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101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90884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 hasCustomPrompt="1"/>
          </p:nvPr>
        </p:nvSpPr>
        <p:spPr>
          <a:xfrm>
            <a:off x="442800" y="1566000"/>
            <a:ext cx="8161648" cy="452596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  <p:sp>
        <p:nvSpPr>
          <p:cNvPr id="11" name="Platshållare för text 10"/>
          <p:cNvSpPr>
            <a:spLocks noGrp="1"/>
          </p:cNvSpPr>
          <p:nvPr>
            <p:ph type="body" sz="quarter" idx="13" hasCustomPrompt="1"/>
          </p:nvPr>
        </p:nvSpPr>
        <p:spPr>
          <a:xfrm>
            <a:off x="442801" y="1119600"/>
            <a:ext cx="8161648" cy="432048"/>
          </a:xfrm>
        </p:spPr>
        <p:txBody>
          <a:bodyPr/>
          <a:lstStyle>
            <a:lvl1pPr marL="0" indent="0">
              <a:buNone/>
              <a:defRPr sz="2000" b="1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A brilliant sub 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67679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 hasCustomPrompt="1"/>
          </p:nvPr>
        </p:nvSpPr>
        <p:spPr>
          <a:xfrm>
            <a:off x="442800" y="14328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 hasCustomPrompt="1"/>
          </p:nvPr>
        </p:nvSpPr>
        <p:spPr>
          <a:xfrm>
            <a:off x="4572000" y="1432800"/>
            <a:ext cx="40248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© Grufman Reje 2014</a:t>
            </a: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20091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Bildobjekt 10" descr="BALK1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" y="6510551"/>
            <a:ext cx="9143391" cy="347449"/>
          </a:xfrm>
          <a:prstGeom prst="rect">
            <a:avLst/>
          </a:prstGeom>
        </p:spPr>
      </p:pic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42800" y="260648"/>
            <a:ext cx="8172000" cy="522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sv-SE" dirty="0"/>
              <a:t>A BRILLIANT HEADLINE GOES HERE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42800" y="1069862"/>
            <a:ext cx="8161648" cy="48889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sv-SE" dirty="0"/>
              <a:t>Text</a:t>
            </a:r>
          </a:p>
          <a:p>
            <a:pPr lvl="1"/>
            <a:r>
              <a:rPr lang="sv-SE" dirty="0"/>
              <a:t>Text</a:t>
            </a:r>
          </a:p>
          <a:p>
            <a:pPr lvl="2"/>
            <a:r>
              <a:rPr lang="sv-SE" dirty="0"/>
              <a:t>Text</a:t>
            </a:r>
          </a:p>
          <a:p>
            <a:pPr lvl="3"/>
            <a:r>
              <a:rPr lang="sv-SE" dirty="0"/>
              <a:t>Text</a:t>
            </a:r>
          </a:p>
          <a:p>
            <a:pPr lvl="4"/>
            <a:r>
              <a:rPr lang="sv-SE" dirty="0"/>
              <a:t>Text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262800" y="6580800"/>
            <a:ext cx="564784" cy="302825"/>
          </a:xfrm>
          <a:prstGeom prst="rect">
            <a:avLst/>
          </a:prstGeom>
        </p:spPr>
        <p:txBody>
          <a:bodyPr lIns="0" rIns="0"/>
          <a:lstStyle>
            <a:lvl1pPr>
              <a:defRPr lang="sv-SE" sz="700" b="1" smtClean="0">
                <a:solidFill>
                  <a:srgbClr val="074D18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sv-SE"/>
              <a:t>2014-06-16</a:t>
            </a:r>
            <a:endParaRPr lang="sv-SE" dirty="0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874800" y="6580800"/>
            <a:ext cx="2016074" cy="302825"/>
          </a:xfrm>
          <a:prstGeom prst="rect">
            <a:avLst/>
          </a:prstGeom>
        </p:spPr>
        <p:txBody>
          <a:bodyPr lIns="0" rIns="0"/>
          <a:lstStyle>
            <a:lvl1pPr>
              <a:defRPr lang="sv-SE" sz="700" b="1" cap="all" baseline="0" dirty="0">
                <a:solidFill>
                  <a:srgbClr val="074D18"/>
                </a:solidFill>
                <a:latin typeface="Arial"/>
                <a:cs typeface="Arial"/>
              </a:defRPr>
            </a:lvl1pPr>
          </a:lstStyle>
          <a:p>
            <a:pPr defTabSz="457200"/>
            <a:r>
              <a:rPr lang="sv-SE"/>
              <a:t>© Grufman Reje 2014</a:t>
            </a:r>
            <a:endParaRPr lang="sv-SE" dirty="0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1200" y="6580800"/>
            <a:ext cx="157336" cy="302825"/>
          </a:xfrm>
          <a:prstGeom prst="rect">
            <a:avLst/>
          </a:prstGeom>
        </p:spPr>
        <p:txBody>
          <a:bodyPr lIns="0" rIns="0"/>
          <a:lstStyle>
            <a:lvl1pPr>
              <a:defRPr lang="sv-SE" sz="700" b="1" smtClean="0">
                <a:solidFill>
                  <a:srgbClr val="074D18"/>
                </a:solidFill>
                <a:latin typeface="Arial"/>
                <a:cs typeface="Arial"/>
              </a:defRPr>
            </a:lvl1pPr>
          </a:lstStyle>
          <a:p>
            <a:pPr defTabSz="457200"/>
            <a:fld id="{C0F29B44-D908-40B3-987F-69607D963765}" type="slidenum">
              <a:rPr lang="sv-SE" smtClean="0"/>
              <a:pPr defTabSz="457200"/>
              <a:t>‹#›</a:t>
            </a:fld>
            <a:endParaRPr lang="sv-SE" dirty="0"/>
          </a:p>
        </p:txBody>
      </p:sp>
      <p:pic>
        <p:nvPicPr>
          <p:cNvPr id="10" name="Bildobjekt 9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  <p:pic>
        <p:nvPicPr>
          <p:cNvPr id="9" name="Bildobjekt 8" descr="BALK1.pn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" y="6510551"/>
            <a:ext cx="9143391" cy="347449"/>
          </a:xfrm>
          <a:prstGeom prst="rect">
            <a:avLst/>
          </a:prstGeom>
        </p:spPr>
      </p:pic>
      <p:pic>
        <p:nvPicPr>
          <p:cNvPr id="12" name="Bildobjekt 11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960" y="6223338"/>
            <a:ext cx="1031020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713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57" r:id="rId14"/>
    <p:sldLayoutId id="2147483658" r:id="rId15"/>
    <p:sldLayoutId id="2147483659" r:id="rId16"/>
    <p:sldLayoutId id="2147483660" r:id="rId17"/>
    <p:sldLayoutId id="2147483650" r:id="rId18"/>
    <p:sldLayoutId id="2147483661" r:id="rId19"/>
    <p:sldLayoutId id="2147483662" r:id="rId20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2800" b="1" kern="1200" cap="all" baseline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spcBef>
          <a:spcPts val="1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spcBef>
          <a:spcPts val="1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spcBef>
          <a:spcPts val="10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spcBef>
          <a:spcPts val="1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spcBef>
          <a:spcPts val="1000"/>
        </a:spcBef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emf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e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sz="3200" dirty="0" err="1"/>
              <a:t>nyKÖPINGS</a:t>
            </a:r>
            <a:r>
              <a:rPr lang="sv-SE" sz="3200" dirty="0"/>
              <a:t> kommun</a:t>
            </a:r>
            <a:br>
              <a:rPr lang="sv-SE" sz="3200" dirty="0"/>
            </a:br>
            <a:br>
              <a:rPr lang="sv-SE" sz="3200" dirty="0"/>
            </a:br>
            <a:r>
              <a:rPr lang="sv-SE" sz="3200" dirty="0"/>
              <a:t>Näringslivsanalys</a:t>
            </a:r>
            <a:br>
              <a:rPr lang="sv-SE" sz="3200" b="0" dirty="0"/>
            </a:br>
            <a:r>
              <a:rPr lang="sv-SE" sz="2800" b="0" dirty="0"/>
              <a:t>2008-2013</a:t>
            </a:r>
            <a:endParaRPr lang="sv-SE" sz="3200" dirty="0"/>
          </a:p>
        </p:txBody>
      </p:sp>
      <p:sp>
        <p:nvSpPr>
          <p:cNvPr id="9" name="Underrubrik 8"/>
          <p:cNvSpPr>
            <a:spLocks noGrp="1"/>
          </p:cNvSpPr>
          <p:nvPr>
            <p:ph type="subTitle" idx="1"/>
          </p:nvPr>
        </p:nvSpPr>
        <p:spPr>
          <a:xfrm>
            <a:off x="630465" y="5909210"/>
            <a:ext cx="7141935" cy="400110"/>
          </a:xfrm>
        </p:spPr>
        <p:txBody>
          <a:bodyPr/>
          <a:lstStyle/>
          <a:p>
            <a:r>
              <a:rPr lang="sv-SE" dirty="0"/>
              <a:t>Mars 2015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800" y="-959"/>
            <a:ext cx="2554212" cy="23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95919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storleksklasser</a:t>
            </a:r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5450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30" y="188640"/>
            <a:ext cx="8949456" cy="5827416"/>
          </a:xfrm>
          <a:prstGeom prst="rect">
            <a:avLst/>
          </a:prstGeom>
        </p:spPr>
      </p:pic>
      <p:sp>
        <p:nvSpPr>
          <p:cNvPr id="10" name="Platshållare för innehåll 5"/>
          <p:cNvSpPr>
            <a:spLocks noGrp="1"/>
          </p:cNvSpPr>
          <p:nvPr>
            <p:ph idx="1"/>
          </p:nvPr>
        </p:nvSpPr>
        <p:spPr>
          <a:xfrm>
            <a:off x="4716016" y="1196752"/>
            <a:ext cx="3744416" cy="1152128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>
                <a:solidFill>
                  <a:schemeClr val="tx1"/>
                </a:solidFill>
              </a:rPr>
              <a:t>Jämfört med länets struktur arbetar </a:t>
            </a:r>
            <a:r>
              <a:rPr lang="sv-SE" sz="1600" dirty="0"/>
              <a:t>väsentligt</a:t>
            </a:r>
            <a:r>
              <a:rPr lang="sv-SE" sz="1600" dirty="0">
                <a:solidFill>
                  <a:schemeClr val="tx1"/>
                </a:solidFill>
              </a:rPr>
              <a:t> större andel i 10-50 och 51-100-klasserna och mindre andel i riktigt stora företag.</a:t>
            </a:r>
          </a:p>
        </p:txBody>
      </p:sp>
      <p:sp>
        <p:nvSpPr>
          <p:cNvPr id="11" name="Platshållare fö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11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70593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0" grpI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76" y="128818"/>
            <a:ext cx="8897075" cy="5793309"/>
          </a:xfrm>
          <a:prstGeom prst="rect">
            <a:avLst/>
          </a:prstGeom>
        </p:spPr>
      </p:pic>
      <p:sp>
        <p:nvSpPr>
          <p:cNvPr id="10" name="Platshållare för innehåll 5"/>
          <p:cNvSpPr>
            <a:spLocks noGrp="1"/>
          </p:cNvSpPr>
          <p:nvPr>
            <p:ph idx="1"/>
          </p:nvPr>
        </p:nvSpPr>
        <p:spPr>
          <a:xfrm>
            <a:off x="5004048" y="980728"/>
            <a:ext cx="3744416" cy="1296144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>
                <a:solidFill>
                  <a:schemeClr val="tx1"/>
                </a:solidFill>
              </a:rPr>
              <a:t>Stora företag har minskat andelarna även om ett företag nu även finns i den största klassen, mellanstora har ökat något sedan 2010 och mindre klasser behåller sina andelar.</a:t>
            </a:r>
          </a:p>
        </p:txBody>
      </p:sp>
      <p:sp>
        <p:nvSpPr>
          <p:cNvPr id="11" name="Platshållare fö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12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183699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0" grpI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20" y="129269"/>
            <a:ext cx="6364776" cy="6072142"/>
          </a:xfrm>
          <a:prstGeom prst="rect">
            <a:avLst/>
          </a:prstGeom>
        </p:spPr>
      </p:pic>
      <p:sp>
        <p:nvSpPr>
          <p:cNvPr id="8" name="Platshållare för innehåll 5"/>
          <p:cNvSpPr txBox="1">
            <a:spLocks/>
          </p:cNvSpPr>
          <p:nvPr/>
        </p:nvSpPr>
        <p:spPr>
          <a:xfrm>
            <a:off x="5940152" y="1556792"/>
            <a:ext cx="2664296" cy="172819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Den största storleksklassen har svag konkurrenskraft (endast </a:t>
            </a:r>
            <a:r>
              <a:rPr lang="sv-SE" sz="1600" kern="0" dirty="0" err="1"/>
              <a:t>Ebersprächer</a:t>
            </a:r>
            <a:r>
              <a:rPr lang="sv-SE" sz="1600" kern="0" dirty="0"/>
              <a:t>).</a:t>
            </a:r>
          </a:p>
          <a:p>
            <a:pPr marL="176213" lvl="0" indent="-176213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Övriga storleksklasser ligger på god position. 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221A3-C4F8-4E2D-B8A1-1A564763791B}" type="slidenum">
              <a:rPr lang="sv-SE" altLang="en-US" smtClean="0"/>
              <a:pPr>
                <a:defRPr/>
              </a:pPr>
              <a:t>13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2660370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50" y="125178"/>
            <a:ext cx="6364776" cy="6084335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14</a:t>
            </a:fld>
            <a:endParaRPr lang="sv-SE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5868144" y="836712"/>
            <a:ext cx="3096344" cy="2232248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Består endast av </a:t>
            </a:r>
            <a:r>
              <a:rPr lang="sv-SE" sz="1600" kern="0" dirty="0" err="1"/>
              <a:t>Ebersprächer</a:t>
            </a:r>
            <a:r>
              <a:rPr lang="sv-SE" sz="1600" kern="0" dirty="0"/>
              <a:t>, som nådde denna storleksklass 2012 och 2013. 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Resultatet är ganska svagt men företaget har vuxit kraftigt i anställda 2012 till 2013 (+30%) .</a:t>
            </a:r>
            <a:endParaRPr lang="sv-SE" sz="1600" b="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466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" y="125178"/>
            <a:ext cx="6364776" cy="6084335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15</a:t>
            </a:fld>
            <a:endParaRPr lang="sv-SE"/>
          </a:p>
        </p:txBody>
      </p:sp>
      <p:sp>
        <p:nvSpPr>
          <p:cNvPr id="6" name="Platshållare för innehåll 5"/>
          <p:cNvSpPr txBox="1">
            <a:spLocks/>
          </p:cNvSpPr>
          <p:nvPr/>
        </p:nvSpPr>
        <p:spPr>
          <a:xfrm>
            <a:off x="5796136" y="836712"/>
            <a:ext cx="3096344" cy="1584176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God konkurrenskraft alla förutom 2011, då ett mycket negativt i </a:t>
            </a:r>
            <a:r>
              <a:rPr lang="sv-SE" sz="1600" kern="0" dirty="0" err="1">
                <a:latin typeface="+mn-lt"/>
              </a:rPr>
              <a:t>Orio</a:t>
            </a:r>
            <a:r>
              <a:rPr lang="sv-SE" sz="1600" kern="0" dirty="0">
                <a:latin typeface="+mn-lt"/>
              </a:rPr>
              <a:t> påverkade</a:t>
            </a:r>
            <a:endParaRPr lang="sv-SE" sz="1600" kern="0" dirty="0"/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Tillväxt i förädlingsvärde -2%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anställda +23% </a:t>
            </a:r>
          </a:p>
        </p:txBody>
      </p:sp>
    </p:spTree>
    <p:extLst>
      <p:ext uri="{BB962C8B-B14F-4D97-AF65-F5344CB8AC3E}">
        <p14:creationId xmlns:p14="http://schemas.microsoft.com/office/powerpoint/2010/main" val="63810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6" grpId="1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16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496" y="548680"/>
            <a:ext cx="8637984" cy="274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102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60" y="128818"/>
            <a:ext cx="6364776" cy="6072142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17</a:t>
            </a:fld>
            <a:endParaRPr lang="sv-SE"/>
          </a:p>
        </p:txBody>
      </p:sp>
      <p:sp>
        <p:nvSpPr>
          <p:cNvPr id="6" name="Platshållare för innehåll 5"/>
          <p:cNvSpPr txBox="1">
            <a:spLocks/>
          </p:cNvSpPr>
          <p:nvPr/>
        </p:nvSpPr>
        <p:spPr>
          <a:xfrm>
            <a:off x="6012160" y="836712"/>
            <a:ext cx="2880320" cy="144016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God konkurrenskraft 2013</a:t>
            </a:r>
            <a:endParaRPr lang="sv-SE" sz="1600" kern="0" dirty="0"/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förädlingsvärde -2%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anställda +23% </a:t>
            </a:r>
          </a:p>
        </p:txBody>
      </p:sp>
    </p:spTree>
    <p:extLst>
      <p:ext uri="{BB962C8B-B14F-4D97-AF65-F5344CB8AC3E}">
        <p14:creationId xmlns:p14="http://schemas.microsoft.com/office/powerpoint/2010/main" val="412369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18</a:t>
            </a:fld>
            <a:endParaRPr lang="sv-SE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00" y="548680"/>
            <a:ext cx="863296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144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16" y="128818"/>
            <a:ext cx="6364776" cy="6072142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19</a:t>
            </a:fld>
            <a:endParaRPr lang="sv-SE"/>
          </a:p>
        </p:txBody>
      </p:sp>
      <p:sp>
        <p:nvSpPr>
          <p:cNvPr id="6" name="Platshållare för innehåll 5"/>
          <p:cNvSpPr txBox="1">
            <a:spLocks/>
          </p:cNvSpPr>
          <p:nvPr/>
        </p:nvSpPr>
        <p:spPr>
          <a:xfrm>
            <a:off x="5724128" y="764704"/>
            <a:ext cx="3240360" cy="108012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God konkurrenskraft 2013 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förädlingsvärde +29%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anställda +7% </a:t>
            </a:r>
          </a:p>
        </p:txBody>
      </p:sp>
    </p:spTree>
    <p:extLst>
      <p:ext uri="{BB962C8B-B14F-4D97-AF65-F5344CB8AC3E}">
        <p14:creationId xmlns:p14="http://schemas.microsoft.com/office/powerpoint/2010/main" val="246517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ubrik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Ambition med näringslivsanalysen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000" b="1" dirty="0"/>
              <a:t>Dokumentera utvecklingen </a:t>
            </a:r>
            <a:r>
              <a:rPr lang="sv-SE" sz="2000" dirty="0"/>
              <a:t>det gäller tillväxt, konkurrenskraft, sysselsättning och antal företag i olika branscher, storleksklasser och ålderskategorier. Vilka är styrkorna och svagheterna i kommunens näringsliv? </a:t>
            </a:r>
          </a:p>
          <a:p>
            <a:pPr>
              <a:buNone/>
            </a:pPr>
            <a:endParaRPr lang="sv-SE" sz="2000" dirty="0"/>
          </a:p>
          <a:p>
            <a:r>
              <a:rPr lang="sv-SE" sz="2000" dirty="0"/>
              <a:t>Ge en </a:t>
            </a:r>
            <a:r>
              <a:rPr lang="sv-SE" sz="2000" b="1" dirty="0"/>
              <a:t>gemensam syn och bra faktaunderlag </a:t>
            </a:r>
            <a:r>
              <a:rPr lang="sv-SE" sz="2000" dirty="0"/>
              <a:t>till politiker, samverkansgrupper och andra beslutsfattare</a:t>
            </a:r>
          </a:p>
          <a:p>
            <a:endParaRPr lang="sv-SE" sz="2000" dirty="0"/>
          </a:p>
          <a:p>
            <a:r>
              <a:rPr lang="sv-SE" sz="2000" dirty="0"/>
              <a:t>Ge </a:t>
            </a:r>
            <a:r>
              <a:rPr lang="sv-SE" sz="2000" b="1" dirty="0"/>
              <a:t>möjlighet till beslut och prioriteringar </a:t>
            </a:r>
            <a:r>
              <a:rPr lang="sv-SE" sz="2000" dirty="0"/>
              <a:t>för att stödja näringslivets utveckling</a:t>
            </a:r>
          </a:p>
          <a:p>
            <a:pPr>
              <a:buNone/>
            </a:pPr>
            <a:endParaRPr lang="sv-SE" sz="2000" dirty="0"/>
          </a:p>
          <a:p>
            <a:r>
              <a:rPr lang="sv-SE" sz="2000" dirty="0"/>
              <a:t>Kunna följa upp det operativa arbetet – har vi nått resultat ute hos företagen?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sv-SE" sz="2000" dirty="0">
              <a:solidFill>
                <a:srgbClr val="996633"/>
              </a:solidFill>
            </a:endParaRPr>
          </a:p>
          <a:p>
            <a:pPr marL="457200" indent="-457200">
              <a:buFont typeface="Wingdings" pitchFamily="2" charset="2"/>
              <a:buNone/>
              <a:defRPr/>
            </a:pPr>
            <a:endParaRPr lang="sv-SE" sz="1400" dirty="0">
              <a:solidFill>
                <a:srgbClr val="996633"/>
              </a:solidFill>
            </a:endParaRPr>
          </a:p>
        </p:txBody>
      </p:sp>
      <p:sp>
        <p:nvSpPr>
          <p:cNvPr id="20483" name="Platshållare för datum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r>
              <a:rPr lang="sv-SE"/>
              <a:t>2014-06-16</a:t>
            </a:r>
            <a:endParaRPr lang="sv-SE" altLang="en-US" dirty="0"/>
          </a:p>
        </p:txBody>
      </p:sp>
      <p:sp>
        <p:nvSpPr>
          <p:cNvPr id="20485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516B-6CCD-4DD3-9AFC-FD1878C02B17}" type="slidenum">
              <a:rPr lang="sv-SE" altLang="en-US" smtClean="0"/>
              <a:pPr/>
              <a:t>2</a:t>
            </a:fld>
            <a:endParaRPr lang="sv-SE" altLang="en-US" dirty="0"/>
          </a:p>
        </p:txBody>
      </p:sp>
    </p:spTree>
    <p:extLst>
      <p:ext uri="{BB962C8B-B14F-4D97-AF65-F5344CB8AC3E}">
        <p14:creationId xmlns:p14="http://schemas.microsoft.com/office/powerpoint/2010/main" val="274403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20</a:t>
            </a:fld>
            <a:endParaRPr 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31" y="260648"/>
            <a:ext cx="8010938" cy="5853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804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" y="125178"/>
            <a:ext cx="6364776" cy="6084335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21</a:t>
            </a:fld>
            <a:endParaRPr lang="sv-SE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6012160" y="404664"/>
            <a:ext cx="2880320" cy="144016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God konkurrenskraft 2013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förädlingsvärde +31%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anställda +18%</a:t>
            </a:r>
            <a:endParaRPr lang="sv-SE" sz="1600" b="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90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22</a:t>
            </a:fld>
            <a:endParaRPr 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88" y="231371"/>
            <a:ext cx="8179551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53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08" y="125178"/>
            <a:ext cx="6364776" cy="6072142"/>
          </a:xfrm>
          <a:prstGeom prst="rect">
            <a:avLst/>
          </a:prstGeom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23</a:t>
            </a:fld>
            <a:endParaRPr lang="sv-SE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6012160" y="404664"/>
            <a:ext cx="2880320" cy="208823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Något svag konkurrenskraft 2013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Innehåller ofta bolag av finans- och </a:t>
            </a:r>
            <a:r>
              <a:rPr lang="sv-SE" sz="1600" kern="0" dirty="0" err="1"/>
              <a:t>holdingkaraktär</a:t>
            </a:r>
            <a:endParaRPr lang="sv-SE" sz="1600" kern="0" dirty="0"/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förädlingsvärde +93%</a:t>
            </a:r>
          </a:p>
          <a:p>
            <a:pPr marL="176213" lvl="0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Tillväxt i anställda +9%</a:t>
            </a:r>
            <a:endParaRPr lang="sv-SE" sz="1600" b="0" kern="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484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24</a:t>
            </a:fld>
            <a:endParaRPr lang="sv-SE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00" y="260648"/>
            <a:ext cx="808100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60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105" y="116632"/>
            <a:ext cx="8799055" cy="5729483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25</a:t>
            </a:fld>
            <a:endParaRPr lang="sv-SE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5580111" y="260648"/>
            <a:ext cx="3371307" cy="2376264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Alla klasser har jobbtillväxt utom de största företagen som ändå sammantaget behåller antal anställda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Mellanstora företag växer mest i anställda (</a:t>
            </a:r>
            <a:r>
              <a:rPr lang="sv-SE" sz="1600" kern="0" dirty="0" err="1"/>
              <a:t>Thorsman</a:t>
            </a:r>
            <a:r>
              <a:rPr lang="sv-SE" sz="1600" kern="0" dirty="0"/>
              <a:t> kommer in i klassen från &gt;100)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De verkliga småföretagen (5-9) växer bra.</a:t>
            </a:r>
          </a:p>
        </p:txBody>
      </p:sp>
    </p:spTree>
    <p:extLst>
      <p:ext uri="{BB962C8B-B14F-4D97-AF65-F5344CB8AC3E}">
        <p14:creationId xmlns:p14="http://schemas.microsoft.com/office/powerpoint/2010/main" val="58627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Företagsålder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03834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17" y="125178"/>
            <a:ext cx="6364776" cy="6072142"/>
          </a:xfrm>
          <a:prstGeom prst="rect">
            <a:avLst/>
          </a:prstGeom>
        </p:spPr>
      </p:pic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221A3-C4F8-4E2D-B8A1-1A564763791B}" type="slidenum">
              <a:rPr lang="sv-SE" altLang="en-US" smtClean="0"/>
              <a:pPr>
                <a:defRPr/>
              </a:pPr>
              <a:t>27</a:t>
            </a:fld>
            <a:endParaRPr lang="sv-SE" altLang="en-US"/>
          </a:p>
        </p:txBody>
      </p:sp>
      <p:sp>
        <p:nvSpPr>
          <p:cNvPr id="9" name="Platshållare för innehåll 5"/>
          <p:cNvSpPr txBox="1">
            <a:spLocks/>
          </p:cNvSpPr>
          <p:nvPr/>
        </p:nvSpPr>
        <p:spPr>
          <a:xfrm>
            <a:off x="6516216" y="260647"/>
            <a:ext cx="2365160" cy="2520281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Nya företag har bra konkurrenskraft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Äldre företag ligger något svagare.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De nya företagen är många men står ännu inte för så stor del av förädlingsvärde och sysselsättning.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endParaRPr lang="sv-SE" sz="1600" kern="0" dirty="0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6806" y="4849475"/>
            <a:ext cx="615647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74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9" grpId="1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361" y="102247"/>
            <a:ext cx="7797661" cy="6096994"/>
          </a:xfrm>
          <a:prstGeom prst="rect">
            <a:avLst/>
          </a:prstGeom>
        </p:spPr>
      </p:pic>
      <p:sp>
        <p:nvSpPr>
          <p:cNvPr id="6" name="Platshållare för innehåll 5"/>
          <p:cNvSpPr txBox="1">
            <a:spLocks/>
          </p:cNvSpPr>
          <p:nvPr/>
        </p:nvSpPr>
        <p:spPr>
          <a:xfrm>
            <a:off x="3829898" y="1245907"/>
            <a:ext cx="2520280" cy="1967069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Stora branscher bland nystartare är Bygg och Företagstjänster. 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I Hälso- och sjukvård ingår bolagisering av Folktandvården 2010 med 46%.</a:t>
            </a:r>
          </a:p>
        </p:txBody>
      </p:sp>
      <p:sp>
        <p:nvSpPr>
          <p:cNvPr id="5" name="textruta 4"/>
          <p:cNvSpPr txBox="1"/>
          <p:nvPr/>
        </p:nvSpPr>
        <p:spPr>
          <a:xfrm>
            <a:off x="1279079" y="392422"/>
            <a:ext cx="52229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/>
              <a:t>Nystartade företag 0-3 år gamla per bransch</a:t>
            </a:r>
          </a:p>
        </p:txBody>
      </p:sp>
      <p:sp>
        <p:nvSpPr>
          <p:cNvPr id="15" name="Platshållare fö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17" name="Platshållare för bildnumm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221A3-C4F8-4E2D-B8A1-1A564763791B}" type="slidenum">
              <a:rPr lang="sv-SE" altLang="en-US" smtClean="0"/>
              <a:pPr>
                <a:defRPr/>
              </a:pPr>
              <a:t>28</a:t>
            </a:fld>
            <a:endParaRPr lang="sv-SE" altLang="en-US"/>
          </a:p>
        </p:txBody>
      </p:sp>
      <p:sp>
        <p:nvSpPr>
          <p:cNvPr id="21" name="textruta 20"/>
          <p:cNvSpPr txBox="1"/>
          <p:nvPr/>
        </p:nvSpPr>
        <p:spPr>
          <a:xfrm>
            <a:off x="1115616" y="2044826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Bygg</a:t>
            </a:r>
          </a:p>
        </p:txBody>
      </p:sp>
      <p:sp>
        <p:nvSpPr>
          <p:cNvPr id="22" name="textruta 21"/>
          <p:cNvSpPr txBox="1"/>
          <p:nvPr/>
        </p:nvSpPr>
        <p:spPr>
          <a:xfrm>
            <a:off x="1172767" y="1437771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Hälso- och sjukvård</a:t>
            </a:r>
          </a:p>
        </p:txBody>
      </p:sp>
      <p:sp>
        <p:nvSpPr>
          <p:cNvPr id="23" name="textruta 22"/>
          <p:cNvSpPr txBox="1"/>
          <p:nvPr/>
        </p:nvSpPr>
        <p:spPr>
          <a:xfrm>
            <a:off x="1453806" y="2810884"/>
            <a:ext cx="1476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Företagstjänster</a:t>
            </a:r>
          </a:p>
        </p:txBody>
      </p:sp>
      <p:cxnSp>
        <p:nvCxnSpPr>
          <p:cNvPr id="4" name="Rak pil 3"/>
          <p:cNvCxnSpPr/>
          <p:nvPr/>
        </p:nvCxnSpPr>
        <p:spPr>
          <a:xfrm flipH="1">
            <a:off x="859604" y="1136020"/>
            <a:ext cx="544044" cy="3340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/>
          <p:cNvSpPr txBox="1"/>
          <p:nvPr/>
        </p:nvSpPr>
        <p:spPr>
          <a:xfrm>
            <a:off x="3995936" y="530120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Fastigheter</a:t>
            </a:r>
          </a:p>
        </p:txBody>
      </p:sp>
      <p:sp>
        <p:nvSpPr>
          <p:cNvPr id="18" name="textruta 17"/>
          <p:cNvSpPr txBox="1"/>
          <p:nvPr/>
        </p:nvSpPr>
        <p:spPr>
          <a:xfrm>
            <a:off x="1279079" y="902419"/>
            <a:ext cx="2621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Bemanning &amp; Uthyrning</a:t>
            </a:r>
          </a:p>
        </p:txBody>
      </p:sp>
    </p:spTree>
    <p:extLst>
      <p:ext uri="{BB962C8B-B14F-4D97-AF65-F5344CB8AC3E}">
        <p14:creationId xmlns:p14="http://schemas.microsoft.com/office/powerpoint/2010/main" val="247462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Sammanfattning: Utveckling och Struktur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idx="1"/>
          </p:nvPr>
        </p:nvSpPr>
        <p:spPr>
          <a:xfrm>
            <a:off x="827584" y="908720"/>
            <a:ext cx="8001000" cy="5472608"/>
          </a:xfrm>
        </p:spPr>
        <p:txBody>
          <a:bodyPr/>
          <a:lstStyle/>
          <a:p>
            <a:pPr>
              <a:buNone/>
            </a:pPr>
            <a:r>
              <a:rPr lang="sv-SE" sz="1600" b="1" dirty="0"/>
              <a:t>Styrkor:</a:t>
            </a:r>
          </a:p>
          <a:p>
            <a:pPr fontAlgn="base">
              <a:spcAft>
                <a:spcPts val="600"/>
              </a:spcAft>
              <a:buSzPct val="70000"/>
              <a:defRPr/>
            </a:pPr>
            <a:r>
              <a:rPr lang="sv-SE" sz="1400" dirty="0"/>
              <a:t>God konkurrenskraft, mycket bra tillväxt i förädlingsvärde och anställda. </a:t>
            </a:r>
          </a:p>
          <a:p>
            <a:pPr fontAlgn="base">
              <a:spcAft>
                <a:spcPts val="600"/>
              </a:spcAft>
              <a:buSzPct val="70000"/>
              <a:defRPr/>
            </a:pPr>
            <a:r>
              <a:rPr lang="sv-SE" sz="1400" dirty="0"/>
              <a:t>Tillväxt i antal företag är i paritet med medel för Sverige</a:t>
            </a:r>
            <a:endParaRPr lang="sv-SE" sz="1400" dirty="0">
              <a:solidFill>
                <a:srgbClr val="FF0000"/>
              </a:solidFill>
            </a:endParaRPr>
          </a:p>
          <a:p>
            <a:pPr fontAlgn="base">
              <a:spcAft>
                <a:spcPts val="600"/>
              </a:spcAft>
              <a:buSzPct val="70000"/>
              <a:defRPr/>
            </a:pPr>
            <a:r>
              <a:rPr lang="sv-SE" sz="1400" kern="0" dirty="0"/>
              <a:t>Alla klasser har jobbtillväxt utom de största företagen som ändå sammantaget behåller antal anställda</a:t>
            </a:r>
          </a:p>
          <a:p>
            <a:pPr>
              <a:buNone/>
            </a:pPr>
            <a:r>
              <a:rPr lang="sv-SE" sz="1600" b="1" dirty="0"/>
              <a:t>Svagheter:</a:t>
            </a:r>
          </a:p>
          <a:p>
            <a:r>
              <a:rPr lang="sv-SE" sz="1400" dirty="0"/>
              <a:t>Största företaget </a:t>
            </a:r>
            <a:r>
              <a:rPr lang="sv-SE" sz="1400" dirty="0" err="1"/>
              <a:t>Ebersprächer</a:t>
            </a:r>
            <a:r>
              <a:rPr lang="sv-SE" sz="1400" dirty="0"/>
              <a:t> ligger fortfarande på en något svagare position</a:t>
            </a:r>
          </a:p>
          <a:p>
            <a:endParaRPr lang="sv-SE" sz="1400" dirty="0"/>
          </a:p>
          <a:p>
            <a:pPr>
              <a:buNone/>
            </a:pPr>
            <a:r>
              <a:rPr lang="sv-SE" sz="1600" b="1" dirty="0"/>
              <a:t>Rekommendationer:</a:t>
            </a:r>
          </a:p>
          <a:p>
            <a:r>
              <a:rPr lang="sv-SE" sz="1400" dirty="0"/>
              <a:t>Följ utvecklingen i de största företagen</a:t>
            </a:r>
            <a:endParaRPr lang="sv-SE" sz="1400" dirty="0">
              <a:solidFill>
                <a:srgbClr val="FF0000"/>
              </a:solidFill>
            </a:endParaRPr>
          </a:p>
          <a:p>
            <a:r>
              <a:rPr lang="sv-SE" sz="1400" dirty="0"/>
              <a:t>Satsa på att ytterligare stimulera tillväxten hos klassen 10-50 som kan bli nya mellanstora bolag</a:t>
            </a:r>
          </a:p>
          <a:p>
            <a:r>
              <a:rPr lang="sv-SE" sz="1400" dirty="0"/>
              <a:t>Följ nyföretagandet så att tillräckligt många nya företag får potential att bli arbetsgivare och växa.</a:t>
            </a:r>
          </a:p>
        </p:txBody>
      </p:sp>
      <p:sp>
        <p:nvSpPr>
          <p:cNvPr id="6" name="Platshållare fö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29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67048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Simplerdiagrammet</a:t>
            </a:r>
            <a:endParaRPr lang="sv-SE" dirty="0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>
            <a:off x="4392228" y="1310035"/>
            <a:ext cx="431800" cy="4135437"/>
          </a:xfrm>
          <a:prstGeom prst="rightArrow">
            <a:avLst>
              <a:gd name="adj1" fmla="val 49981"/>
              <a:gd name="adj2" fmla="val 100000"/>
            </a:avLst>
          </a:prstGeom>
          <a:gradFill rotWithShape="1">
            <a:gsLst>
              <a:gs pos="0">
                <a:srgbClr val="FFD6C2"/>
              </a:gs>
              <a:gs pos="100000">
                <a:srgbClr val="FF9966"/>
              </a:gs>
            </a:gsLst>
            <a:lin ang="0" scaled="1"/>
          </a:gradFill>
          <a:ln w="9525">
            <a:solidFill>
              <a:srgbClr val="F0EFE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67928" y="1268760"/>
            <a:ext cx="3924300" cy="4211637"/>
          </a:xfrm>
          <a:prstGeom prst="rect">
            <a:avLst/>
          </a:prstGeom>
          <a:solidFill>
            <a:srgbClr val="F7F7F3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sv-SE"/>
          </a:p>
        </p:txBody>
      </p:sp>
      <p:sp>
        <p:nvSpPr>
          <p:cNvPr id="7" name="AutoShape 66"/>
          <p:cNvSpPr>
            <a:spLocks noChangeArrowheads="1"/>
          </p:cNvSpPr>
          <p:nvPr/>
        </p:nvSpPr>
        <p:spPr bwMode="auto">
          <a:xfrm>
            <a:off x="1650616" y="2095847"/>
            <a:ext cx="1495425" cy="792163"/>
          </a:xfrm>
          <a:prstGeom prst="chevron">
            <a:avLst>
              <a:gd name="adj" fmla="val 10732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/>
          </a:p>
        </p:txBody>
      </p:sp>
      <p:sp>
        <p:nvSpPr>
          <p:cNvPr id="8" name="Line 67"/>
          <p:cNvSpPr>
            <a:spLocks noChangeShapeType="1"/>
          </p:cNvSpPr>
          <p:nvPr/>
        </p:nvSpPr>
        <p:spPr bwMode="auto">
          <a:xfrm flipV="1">
            <a:off x="1259631" y="2492722"/>
            <a:ext cx="457659" cy="174"/>
          </a:xfrm>
          <a:prstGeom prst="line">
            <a:avLst/>
          </a:prstGeom>
          <a:noFill/>
          <a:ln w="57150">
            <a:solidFill>
              <a:srgbClr val="C5C3A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9" name="Text Box 68"/>
          <p:cNvSpPr txBox="1">
            <a:spLocks noChangeArrowheads="1"/>
          </p:cNvSpPr>
          <p:nvPr/>
        </p:nvSpPr>
        <p:spPr bwMode="auto">
          <a:xfrm>
            <a:off x="467544" y="2060848"/>
            <a:ext cx="108012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sz="1200" dirty="0"/>
              <a:t>Inköp av</a:t>
            </a:r>
          </a:p>
          <a:p>
            <a:r>
              <a:rPr lang="sv-SE" sz="1200" dirty="0"/>
              <a:t>varor och</a:t>
            </a:r>
          </a:p>
          <a:p>
            <a:r>
              <a:rPr lang="sv-SE" sz="1200" dirty="0"/>
              <a:t>tjänster</a:t>
            </a:r>
          </a:p>
        </p:txBody>
      </p:sp>
      <p:sp>
        <p:nvSpPr>
          <p:cNvPr id="10" name="Line 69"/>
          <p:cNvSpPr>
            <a:spLocks noChangeShapeType="1"/>
          </p:cNvSpPr>
          <p:nvPr/>
        </p:nvSpPr>
        <p:spPr bwMode="auto">
          <a:xfrm>
            <a:off x="3179378" y="2492722"/>
            <a:ext cx="896938" cy="0"/>
          </a:xfrm>
          <a:prstGeom prst="line">
            <a:avLst/>
          </a:prstGeom>
          <a:noFill/>
          <a:ln w="57150">
            <a:solidFill>
              <a:srgbClr val="C5C3A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1" name="Text Box 70"/>
          <p:cNvSpPr txBox="1">
            <a:spLocks noChangeArrowheads="1"/>
          </p:cNvSpPr>
          <p:nvPr/>
        </p:nvSpPr>
        <p:spPr bwMode="auto">
          <a:xfrm>
            <a:off x="3212716" y="2181572"/>
            <a:ext cx="9302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/>
              <a:t>Försäljning</a:t>
            </a:r>
          </a:p>
        </p:txBody>
      </p:sp>
      <p:sp>
        <p:nvSpPr>
          <p:cNvPr id="12" name="Line 71"/>
          <p:cNvSpPr>
            <a:spLocks noChangeShapeType="1"/>
          </p:cNvSpPr>
          <p:nvPr/>
        </p:nvSpPr>
        <p:spPr bwMode="auto">
          <a:xfrm flipV="1">
            <a:off x="2447541" y="2924522"/>
            <a:ext cx="0" cy="360363"/>
          </a:xfrm>
          <a:prstGeom prst="line">
            <a:avLst/>
          </a:prstGeom>
          <a:noFill/>
          <a:ln w="57150">
            <a:solidFill>
              <a:srgbClr val="C5C3A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3" name="Text Box 72"/>
          <p:cNvSpPr txBox="1">
            <a:spLocks noChangeArrowheads="1"/>
          </p:cNvSpPr>
          <p:nvPr/>
        </p:nvSpPr>
        <p:spPr bwMode="auto">
          <a:xfrm>
            <a:off x="1683953" y="1629122"/>
            <a:ext cx="76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/>
              <a:t>Personal</a:t>
            </a:r>
          </a:p>
        </p:txBody>
      </p:sp>
      <p:sp>
        <p:nvSpPr>
          <p:cNvPr id="14" name="Line 73"/>
          <p:cNvSpPr>
            <a:spLocks noChangeShapeType="1"/>
          </p:cNvSpPr>
          <p:nvPr/>
        </p:nvSpPr>
        <p:spPr bwMode="auto">
          <a:xfrm flipH="1">
            <a:off x="2447541" y="1700560"/>
            <a:ext cx="0" cy="360362"/>
          </a:xfrm>
          <a:prstGeom prst="line">
            <a:avLst/>
          </a:prstGeom>
          <a:noFill/>
          <a:ln w="57150">
            <a:solidFill>
              <a:srgbClr val="C5C3A5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5" name="Text Box 74"/>
          <p:cNvSpPr txBox="1">
            <a:spLocks noChangeArrowheads="1"/>
          </p:cNvSpPr>
          <p:nvPr/>
        </p:nvSpPr>
        <p:spPr bwMode="auto">
          <a:xfrm>
            <a:off x="1782378" y="3032472"/>
            <a:ext cx="639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/>
              <a:t>Kapital</a:t>
            </a:r>
          </a:p>
        </p:txBody>
      </p:sp>
      <p:sp>
        <p:nvSpPr>
          <p:cNvPr id="16" name="Line 75"/>
          <p:cNvSpPr>
            <a:spLocks noChangeShapeType="1"/>
          </p:cNvSpPr>
          <p:nvPr/>
        </p:nvSpPr>
        <p:spPr bwMode="auto">
          <a:xfrm flipV="1">
            <a:off x="1782378" y="2492722"/>
            <a:ext cx="1263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sv-SE"/>
          </a:p>
        </p:txBody>
      </p:sp>
      <p:sp>
        <p:nvSpPr>
          <p:cNvPr id="17" name="Text Box 76"/>
          <p:cNvSpPr txBox="1">
            <a:spLocks noChangeArrowheads="1"/>
          </p:cNvSpPr>
          <p:nvPr/>
        </p:nvSpPr>
        <p:spPr bwMode="auto">
          <a:xfrm>
            <a:off x="1817303" y="2218085"/>
            <a:ext cx="12636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 i="1" dirty="0"/>
              <a:t>Förädlingsvärde</a:t>
            </a:r>
          </a:p>
        </p:txBody>
      </p:sp>
      <p:sp>
        <p:nvSpPr>
          <p:cNvPr id="18" name="Line 77"/>
          <p:cNvSpPr>
            <a:spLocks noChangeShapeType="1"/>
          </p:cNvSpPr>
          <p:nvPr/>
        </p:nvSpPr>
        <p:spPr bwMode="auto">
          <a:xfrm>
            <a:off x="453641" y="3429347"/>
            <a:ext cx="39211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sv-SE"/>
          </a:p>
        </p:txBody>
      </p:sp>
      <p:sp>
        <p:nvSpPr>
          <p:cNvPr id="19" name="AutoShape 66"/>
          <p:cNvSpPr>
            <a:spLocks noChangeArrowheads="1"/>
          </p:cNvSpPr>
          <p:nvPr/>
        </p:nvSpPr>
        <p:spPr bwMode="auto">
          <a:xfrm>
            <a:off x="1655800" y="3932696"/>
            <a:ext cx="1495425" cy="792163"/>
          </a:xfrm>
          <a:prstGeom prst="chevron">
            <a:avLst>
              <a:gd name="adj" fmla="val 10732"/>
            </a:avLst>
          </a:prstGeom>
          <a:solidFill>
            <a:schemeClr val="accent3">
              <a:lumMod val="40000"/>
              <a:lumOff val="6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 b="1" dirty="0"/>
          </a:p>
        </p:txBody>
      </p:sp>
      <p:sp>
        <p:nvSpPr>
          <p:cNvPr id="20" name="AutoShape 66"/>
          <p:cNvSpPr>
            <a:spLocks noChangeArrowheads="1"/>
          </p:cNvSpPr>
          <p:nvPr/>
        </p:nvSpPr>
        <p:spPr bwMode="auto">
          <a:xfrm>
            <a:off x="1637750" y="3932695"/>
            <a:ext cx="792088" cy="792163"/>
          </a:xfrm>
          <a:prstGeom prst="chevron">
            <a:avLst>
              <a:gd name="adj" fmla="val 10732"/>
            </a:avLst>
          </a:prstGeom>
          <a:solidFill>
            <a:srgbClr val="66CCFF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 b="1" dirty="0"/>
          </a:p>
        </p:txBody>
      </p:sp>
      <p:sp>
        <p:nvSpPr>
          <p:cNvPr id="21" name="AutoShape 66"/>
          <p:cNvSpPr>
            <a:spLocks noChangeArrowheads="1"/>
          </p:cNvSpPr>
          <p:nvPr/>
        </p:nvSpPr>
        <p:spPr bwMode="auto">
          <a:xfrm>
            <a:off x="2375880" y="3932696"/>
            <a:ext cx="432048" cy="792163"/>
          </a:xfrm>
          <a:prstGeom prst="chevron">
            <a:avLst>
              <a:gd name="adj" fmla="val 20715"/>
            </a:avLst>
          </a:prstGeom>
          <a:solidFill>
            <a:srgbClr val="FF9999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 b="1" dirty="0"/>
          </a:p>
        </p:txBody>
      </p:sp>
      <p:sp>
        <p:nvSpPr>
          <p:cNvPr id="22" name="Text Box 64"/>
          <p:cNvSpPr txBox="1">
            <a:spLocks noChangeArrowheads="1"/>
          </p:cNvSpPr>
          <p:nvPr/>
        </p:nvSpPr>
        <p:spPr bwMode="auto">
          <a:xfrm>
            <a:off x="2051844" y="4940808"/>
            <a:ext cx="875561" cy="4782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Ersättning</a:t>
            </a:r>
          </a:p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till lån-</a:t>
            </a:r>
          </a:p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givare</a:t>
            </a:r>
          </a:p>
        </p:txBody>
      </p:sp>
      <p:sp>
        <p:nvSpPr>
          <p:cNvPr id="23" name="Text Box 64"/>
          <p:cNvSpPr txBox="1">
            <a:spLocks noChangeArrowheads="1"/>
          </p:cNvSpPr>
          <p:nvPr/>
        </p:nvSpPr>
        <p:spPr bwMode="auto">
          <a:xfrm>
            <a:off x="2915940" y="4940808"/>
            <a:ext cx="1087157" cy="3305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Ersättning</a:t>
            </a:r>
          </a:p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till aktieägare</a:t>
            </a:r>
          </a:p>
        </p:txBody>
      </p:sp>
      <p:cxnSp>
        <p:nvCxnSpPr>
          <p:cNvPr id="24" name="Rak pil 23"/>
          <p:cNvCxnSpPr/>
          <p:nvPr/>
        </p:nvCxnSpPr>
        <p:spPr bwMode="auto">
          <a:xfrm flipV="1">
            <a:off x="2519896" y="4760788"/>
            <a:ext cx="0" cy="1080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Rak pil 24"/>
          <p:cNvCxnSpPr/>
          <p:nvPr/>
        </p:nvCxnSpPr>
        <p:spPr bwMode="auto">
          <a:xfrm flipH="1" flipV="1">
            <a:off x="2915940" y="4760788"/>
            <a:ext cx="108012" cy="1440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 Box 76"/>
          <p:cNvSpPr txBox="1">
            <a:spLocks noChangeArrowheads="1"/>
          </p:cNvSpPr>
          <p:nvPr/>
        </p:nvSpPr>
        <p:spPr bwMode="auto">
          <a:xfrm>
            <a:off x="1439776" y="3536652"/>
            <a:ext cx="260911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 sz="1200" i="1" dirty="0"/>
              <a:t>Vad ska Förädlingsvärdet räcka till?</a:t>
            </a:r>
          </a:p>
        </p:txBody>
      </p:sp>
      <p:sp>
        <p:nvSpPr>
          <p:cNvPr id="27" name="AutoShape 66"/>
          <p:cNvSpPr>
            <a:spLocks noChangeArrowheads="1"/>
          </p:cNvSpPr>
          <p:nvPr/>
        </p:nvSpPr>
        <p:spPr bwMode="auto">
          <a:xfrm>
            <a:off x="2735920" y="3932696"/>
            <a:ext cx="432048" cy="792163"/>
          </a:xfrm>
          <a:prstGeom prst="chevron">
            <a:avLst>
              <a:gd name="adj" fmla="val 20715"/>
            </a:avLst>
          </a:prstGeom>
          <a:solidFill>
            <a:srgbClr val="FF9999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 b="1" dirty="0"/>
          </a:p>
        </p:txBody>
      </p:sp>
      <p:sp>
        <p:nvSpPr>
          <p:cNvPr id="28" name="AutoShape 66"/>
          <p:cNvSpPr>
            <a:spLocks noChangeArrowheads="1"/>
          </p:cNvSpPr>
          <p:nvPr/>
        </p:nvSpPr>
        <p:spPr bwMode="auto">
          <a:xfrm>
            <a:off x="2375880" y="3932696"/>
            <a:ext cx="792088" cy="792163"/>
          </a:xfrm>
          <a:prstGeom prst="chevron">
            <a:avLst>
              <a:gd name="adj" fmla="val 10732"/>
            </a:avLst>
          </a:prstGeom>
          <a:solidFill>
            <a:srgbClr val="FF9999"/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sv-SE" b="1" dirty="0"/>
          </a:p>
        </p:txBody>
      </p:sp>
      <p:sp>
        <p:nvSpPr>
          <p:cNvPr id="29" name="Text Box 64"/>
          <p:cNvSpPr txBox="1">
            <a:spLocks noChangeArrowheads="1"/>
          </p:cNvSpPr>
          <p:nvPr/>
        </p:nvSpPr>
        <p:spPr bwMode="auto">
          <a:xfrm>
            <a:off x="2447888" y="4215440"/>
            <a:ext cx="721672" cy="3305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Kapital-</a:t>
            </a:r>
          </a:p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kostnad</a:t>
            </a:r>
          </a:p>
        </p:txBody>
      </p:sp>
      <p:sp>
        <p:nvSpPr>
          <p:cNvPr id="30" name="Text Box 64"/>
          <p:cNvSpPr txBox="1">
            <a:spLocks noChangeArrowheads="1"/>
          </p:cNvSpPr>
          <p:nvPr/>
        </p:nvSpPr>
        <p:spPr bwMode="auto">
          <a:xfrm>
            <a:off x="1655800" y="4218222"/>
            <a:ext cx="840295" cy="3305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Personal-</a:t>
            </a:r>
          </a:p>
          <a:p>
            <a:pPr marL="449263" indent="-449263">
              <a:lnSpc>
                <a:spcPct val="4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0000"/>
              <a:buFont typeface="Wingdings" pitchFamily="2" charset="2"/>
              <a:buNone/>
            </a:pPr>
            <a:r>
              <a:rPr lang="sv-SE" sz="1200" b="0" dirty="0"/>
              <a:t>kostnad</a:t>
            </a:r>
          </a:p>
        </p:txBody>
      </p:sp>
      <p:sp>
        <p:nvSpPr>
          <p:cNvPr id="31" name="textruta 30"/>
          <p:cNvSpPr txBox="1"/>
          <p:nvPr/>
        </p:nvSpPr>
        <p:spPr>
          <a:xfrm>
            <a:off x="2770970" y="4905164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+</a:t>
            </a:r>
          </a:p>
        </p:txBody>
      </p:sp>
      <p:grpSp>
        <p:nvGrpSpPr>
          <p:cNvPr id="32" name="Grupp 31"/>
          <p:cNvGrpSpPr/>
          <p:nvPr/>
        </p:nvGrpSpPr>
        <p:grpSpPr>
          <a:xfrm>
            <a:off x="4824028" y="1268760"/>
            <a:ext cx="3924300" cy="4211637"/>
            <a:chOff x="4824028" y="1268760"/>
            <a:chExt cx="3924300" cy="4211637"/>
          </a:xfrm>
        </p:grpSpPr>
        <p:sp>
          <p:nvSpPr>
            <p:cNvPr id="33" name="Rectangle 6"/>
            <p:cNvSpPr>
              <a:spLocks noChangeArrowheads="1"/>
            </p:cNvSpPr>
            <p:nvPr/>
          </p:nvSpPr>
          <p:spPr bwMode="auto">
            <a:xfrm>
              <a:off x="4824028" y="1268760"/>
              <a:ext cx="3924300" cy="4211637"/>
            </a:xfrm>
            <a:prstGeom prst="rect">
              <a:avLst/>
            </a:prstGeom>
            <a:solidFill>
              <a:srgbClr val="F7F7F3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sv-SE" sz="1800">
                <a:latin typeface="Times" charset="0"/>
              </a:endParaRP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 flipH="1">
              <a:off x="5543166" y="2318097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 flipH="1">
              <a:off x="5543166" y="4623147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6" name="Line 10"/>
            <p:cNvSpPr>
              <a:spLocks noChangeShapeType="1"/>
            </p:cNvSpPr>
            <p:nvPr/>
          </p:nvSpPr>
          <p:spPr bwMode="auto">
            <a:xfrm flipH="1">
              <a:off x="5543166" y="4161185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7" name="Line 11"/>
            <p:cNvSpPr>
              <a:spLocks noChangeShapeType="1"/>
            </p:cNvSpPr>
            <p:nvPr/>
          </p:nvSpPr>
          <p:spPr bwMode="auto">
            <a:xfrm flipH="1">
              <a:off x="5543166" y="3930997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8" name="Line 12"/>
            <p:cNvSpPr>
              <a:spLocks noChangeShapeType="1"/>
            </p:cNvSpPr>
            <p:nvPr/>
          </p:nvSpPr>
          <p:spPr bwMode="auto">
            <a:xfrm flipH="1">
              <a:off x="5543166" y="4391372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39" name="Line 13"/>
            <p:cNvSpPr>
              <a:spLocks noChangeShapeType="1"/>
            </p:cNvSpPr>
            <p:nvPr/>
          </p:nvSpPr>
          <p:spPr bwMode="auto">
            <a:xfrm flipH="1">
              <a:off x="5543166" y="2548285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0" name="Line 14"/>
            <p:cNvSpPr>
              <a:spLocks noChangeShapeType="1"/>
            </p:cNvSpPr>
            <p:nvPr/>
          </p:nvSpPr>
          <p:spPr bwMode="auto">
            <a:xfrm flipH="1">
              <a:off x="5543166" y="2778472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1" name="Line 15"/>
            <p:cNvSpPr>
              <a:spLocks noChangeShapeType="1"/>
            </p:cNvSpPr>
            <p:nvPr/>
          </p:nvSpPr>
          <p:spPr bwMode="auto">
            <a:xfrm flipH="1">
              <a:off x="5543166" y="300866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2" name="Line 16"/>
            <p:cNvSpPr>
              <a:spLocks noChangeShapeType="1"/>
            </p:cNvSpPr>
            <p:nvPr/>
          </p:nvSpPr>
          <p:spPr bwMode="auto">
            <a:xfrm flipH="1">
              <a:off x="5543166" y="3238847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3" name="Line 17"/>
            <p:cNvSpPr>
              <a:spLocks noChangeShapeType="1"/>
            </p:cNvSpPr>
            <p:nvPr/>
          </p:nvSpPr>
          <p:spPr bwMode="auto">
            <a:xfrm flipH="1">
              <a:off x="5543166" y="3470622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4" name="Line 18"/>
            <p:cNvSpPr>
              <a:spLocks noChangeShapeType="1"/>
            </p:cNvSpPr>
            <p:nvPr/>
          </p:nvSpPr>
          <p:spPr bwMode="auto">
            <a:xfrm flipH="1">
              <a:off x="5543166" y="3700810"/>
              <a:ext cx="7143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5" name="Line 19"/>
            <p:cNvSpPr>
              <a:spLocks noChangeShapeType="1"/>
            </p:cNvSpPr>
            <p:nvPr/>
          </p:nvSpPr>
          <p:spPr bwMode="auto">
            <a:xfrm rot="16200000" flipH="1">
              <a:off x="5578884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6" name="Line 20"/>
            <p:cNvSpPr>
              <a:spLocks noChangeShapeType="1"/>
            </p:cNvSpPr>
            <p:nvPr/>
          </p:nvSpPr>
          <p:spPr bwMode="auto">
            <a:xfrm rot="16200000" flipH="1">
              <a:off x="7883934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7" name="Line 21"/>
            <p:cNvSpPr>
              <a:spLocks noChangeShapeType="1"/>
            </p:cNvSpPr>
            <p:nvPr/>
          </p:nvSpPr>
          <p:spPr bwMode="auto">
            <a:xfrm rot="16200000" flipH="1">
              <a:off x="7421972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 rot="16200000" flipH="1">
              <a:off x="7191784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49" name="Line 23"/>
            <p:cNvSpPr>
              <a:spLocks noChangeShapeType="1"/>
            </p:cNvSpPr>
            <p:nvPr/>
          </p:nvSpPr>
          <p:spPr bwMode="auto">
            <a:xfrm rot="16200000" flipH="1">
              <a:off x="7652159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0" name="Line 24"/>
            <p:cNvSpPr>
              <a:spLocks noChangeShapeType="1"/>
            </p:cNvSpPr>
            <p:nvPr/>
          </p:nvSpPr>
          <p:spPr bwMode="auto">
            <a:xfrm rot="16200000" flipH="1">
              <a:off x="5809072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1" name="Line 25"/>
            <p:cNvSpPr>
              <a:spLocks noChangeShapeType="1"/>
            </p:cNvSpPr>
            <p:nvPr/>
          </p:nvSpPr>
          <p:spPr bwMode="auto">
            <a:xfrm rot="16200000" flipH="1">
              <a:off x="6039259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2" name="Line 26"/>
            <p:cNvSpPr>
              <a:spLocks noChangeShapeType="1"/>
            </p:cNvSpPr>
            <p:nvPr/>
          </p:nvSpPr>
          <p:spPr bwMode="auto">
            <a:xfrm rot="16200000" flipH="1">
              <a:off x="6269447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3" name="Line 27"/>
            <p:cNvSpPr>
              <a:spLocks noChangeShapeType="1"/>
            </p:cNvSpPr>
            <p:nvPr/>
          </p:nvSpPr>
          <p:spPr bwMode="auto">
            <a:xfrm rot="16200000" flipH="1">
              <a:off x="6499634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4" name="Line 28"/>
            <p:cNvSpPr>
              <a:spLocks noChangeShapeType="1"/>
            </p:cNvSpPr>
            <p:nvPr/>
          </p:nvSpPr>
          <p:spPr bwMode="auto">
            <a:xfrm rot="16200000" flipH="1">
              <a:off x="6731409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5" name="Line 29"/>
            <p:cNvSpPr>
              <a:spLocks noChangeShapeType="1"/>
            </p:cNvSpPr>
            <p:nvPr/>
          </p:nvSpPr>
          <p:spPr bwMode="auto">
            <a:xfrm rot="16200000" flipH="1">
              <a:off x="6961597" y="4658866"/>
              <a:ext cx="71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6" name="Rectangle 30"/>
            <p:cNvSpPr>
              <a:spLocks noChangeArrowheads="1"/>
            </p:cNvSpPr>
            <p:nvPr/>
          </p:nvSpPr>
          <p:spPr bwMode="auto">
            <a:xfrm>
              <a:off x="5614603" y="2138710"/>
              <a:ext cx="2484438" cy="24844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57" name="Line 31"/>
            <p:cNvSpPr>
              <a:spLocks noChangeShapeType="1"/>
            </p:cNvSpPr>
            <p:nvPr/>
          </p:nvSpPr>
          <p:spPr bwMode="auto">
            <a:xfrm>
              <a:off x="5614603" y="2318097"/>
              <a:ext cx="2305050" cy="2305050"/>
            </a:xfrm>
            <a:prstGeom prst="line">
              <a:avLst/>
            </a:prstGeom>
            <a:noFill/>
            <a:ln w="28575">
              <a:solidFill>
                <a:srgbClr val="C5C3A5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58" name="Text Box 32"/>
            <p:cNvSpPr txBox="1">
              <a:spLocks noChangeArrowheads="1"/>
            </p:cNvSpPr>
            <p:nvPr/>
          </p:nvSpPr>
          <p:spPr bwMode="auto">
            <a:xfrm>
              <a:off x="5219316" y="4016722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0,2</a:t>
              </a:r>
            </a:p>
          </p:txBody>
        </p:sp>
        <p:sp>
          <p:nvSpPr>
            <p:cNvPr id="59" name="Text Box 33"/>
            <p:cNvSpPr txBox="1">
              <a:spLocks noChangeArrowheads="1"/>
            </p:cNvSpPr>
            <p:nvPr/>
          </p:nvSpPr>
          <p:spPr bwMode="auto">
            <a:xfrm>
              <a:off x="5325678" y="4478685"/>
              <a:ext cx="254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</a:t>
              </a:r>
            </a:p>
          </p:txBody>
        </p:sp>
        <p:sp>
          <p:nvSpPr>
            <p:cNvPr id="60" name="Text Box 34"/>
            <p:cNvSpPr txBox="1">
              <a:spLocks noChangeArrowheads="1"/>
            </p:cNvSpPr>
            <p:nvPr/>
          </p:nvSpPr>
          <p:spPr bwMode="auto">
            <a:xfrm>
              <a:off x="5219316" y="3095972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0,6</a:t>
              </a:r>
            </a:p>
          </p:txBody>
        </p:sp>
        <p:sp>
          <p:nvSpPr>
            <p:cNvPr id="61" name="Text Box 35"/>
            <p:cNvSpPr txBox="1">
              <a:spLocks noChangeArrowheads="1"/>
            </p:cNvSpPr>
            <p:nvPr/>
          </p:nvSpPr>
          <p:spPr bwMode="auto">
            <a:xfrm>
              <a:off x="5219316" y="3556347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0,4</a:t>
              </a:r>
            </a:p>
          </p:txBody>
        </p:sp>
        <p:sp>
          <p:nvSpPr>
            <p:cNvPr id="62" name="Text Box 36"/>
            <p:cNvSpPr txBox="1">
              <a:spLocks noChangeArrowheads="1"/>
            </p:cNvSpPr>
            <p:nvPr/>
          </p:nvSpPr>
          <p:spPr bwMode="auto">
            <a:xfrm>
              <a:off x="5219316" y="2175222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1,0</a:t>
              </a:r>
            </a:p>
          </p:txBody>
        </p:sp>
        <p:sp>
          <p:nvSpPr>
            <p:cNvPr id="63" name="Text Box 37"/>
            <p:cNvSpPr txBox="1">
              <a:spLocks noChangeArrowheads="1"/>
            </p:cNvSpPr>
            <p:nvPr/>
          </p:nvSpPr>
          <p:spPr bwMode="auto">
            <a:xfrm>
              <a:off x="5219316" y="2635597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0,8</a:t>
              </a:r>
            </a:p>
          </p:txBody>
        </p:sp>
        <p:sp>
          <p:nvSpPr>
            <p:cNvPr id="64" name="Text Box 38"/>
            <p:cNvSpPr txBox="1">
              <a:spLocks noChangeArrowheads="1"/>
            </p:cNvSpPr>
            <p:nvPr/>
          </p:nvSpPr>
          <p:spPr bwMode="auto">
            <a:xfrm>
              <a:off x="5868603" y="4659660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0,2</a:t>
              </a:r>
            </a:p>
          </p:txBody>
        </p:sp>
        <p:sp>
          <p:nvSpPr>
            <p:cNvPr id="65" name="Text Box 39"/>
            <p:cNvSpPr txBox="1">
              <a:spLocks noChangeArrowheads="1"/>
            </p:cNvSpPr>
            <p:nvPr/>
          </p:nvSpPr>
          <p:spPr bwMode="auto">
            <a:xfrm>
              <a:off x="5506653" y="4659660"/>
              <a:ext cx="2540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</a:t>
              </a:r>
            </a:p>
          </p:txBody>
        </p:sp>
        <p:sp>
          <p:nvSpPr>
            <p:cNvPr id="66" name="Text Box 40"/>
            <p:cNvSpPr txBox="1">
              <a:spLocks noChangeArrowheads="1"/>
            </p:cNvSpPr>
            <p:nvPr/>
          </p:nvSpPr>
          <p:spPr bwMode="auto">
            <a:xfrm>
              <a:off x="6803641" y="4659660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0,6</a:t>
              </a:r>
            </a:p>
          </p:txBody>
        </p:sp>
        <p:sp>
          <p:nvSpPr>
            <p:cNvPr id="67" name="Text Box 41"/>
            <p:cNvSpPr txBox="1">
              <a:spLocks noChangeArrowheads="1"/>
            </p:cNvSpPr>
            <p:nvPr/>
          </p:nvSpPr>
          <p:spPr bwMode="auto">
            <a:xfrm>
              <a:off x="6335328" y="4659660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0,4</a:t>
              </a:r>
            </a:p>
          </p:txBody>
        </p:sp>
        <p:sp>
          <p:nvSpPr>
            <p:cNvPr id="68" name="Text Box 42"/>
            <p:cNvSpPr txBox="1">
              <a:spLocks noChangeArrowheads="1"/>
            </p:cNvSpPr>
            <p:nvPr/>
          </p:nvSpPr>
          <p:spPr bwMode="auto">
            <a:xfrm>
              <a:off x="7738678" y="4659660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1,0</a:t>
              </a:r>
            </a:p>
          </p:txBody>
        </p:sp>
        <p:sp>
          <p:nvSpPr>
            <p:cNvPr id="69" name="Text Box 43"/>
            <p:cNvSpPr txBox="1">
              <a:spLocks noChangeArrowheads="1"/>
            </p:cNvSpPr>
            <p:nvPr/>
          </p:nvSpPr>
          <p:spPr bwMode="auto">
            <a:xfrm>
              <a:off x="7270366" y="4659660"/>
              <a:ext cx="358775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000"/>
                <a:t>0,8</a:t>
              </a:r>
            </a:p>
          </p:txBody>
        </p:sp>
        <p:sp>
          <p:nvSpPr>
            <p:cNvPr id="70" name="Text Box 44"/>
            <p:cNvSpPr txBox="1">
              <a:spLocks noChangeArrowheads="1"/>
            </p:cNvSpPr>
            <p:nvPr/>
          </p:nvSpPr>
          <p:spPr bwMode="auto">
            <a:xfrm>
              <a:off x="4860541" y="1675160"/>
              <a:ext cx="13144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200"/>
                <a:t>Personalkostnad</a:t>
              </a:r>
            </a:p>
          </p:txBody>
        </p:sp>
        <p:sp>
          <p:nvSpPr>
            <p:cNvPr id="71" name="Text Box 45"/>
            <p:cNvSpPr txBox="1">
              <a:spLocks noChangeArrowheads="1"/>
            </p:cNvSpPr>
            <p:nvPr/>
          </p:nvSpPr>
          <p:spPr bwMode="auto">
            <a:xfrm>
              <a:off x="4897053" y="1862485"/>
              <a:ext cx="1271588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200"/>
                <a:t>Förädlingsvärde</a:t>
              </a:r>
            </a:p>
          </p:txBody>
        </p:sp>
        <p:sp>
          <p:nvSpPr>
            <p:cNvPr id="72" name="Line 46"/>
            <p:cNvSpPr>
              <a:spLocks noChangeShapeType="1"/>
            </p:cNvSpPr>
            <p:nvPr/>
          </p:nvSpPr>
          <p:spPr bwMode="auto">
            <a:xfrm>
              <a:off x="4933566" y="1916460"/>
              <a:ext cx="1187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73" name="Text Box 47"/>
            <p:cNvSpPr txBox="1">
              <a:spLocks noChangeArrowheads="1"/>
            </p:cNvSpPr>
            <p:nvPr/>
          </p:nvSpPr>
          <p:spPr bwMode="auto">
            <a:xfrm>
              <a:off x="7297353" y="4880322"/>
              <a:ext cx="11795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200"/>
                <a:t>Kapitalkostnad</a:t>
              </a:r>
            </a:p>
          </p:txBody>
        </p:sp>
        <p:sp>
          <p:nvSpPr>
            <p:cNvPr id="74" name="Text Box 48"/>
            <p:cNvSpPr txBox="1">
              <a:spLocks noChangeArrowheads="1"/>
            </p:cNvSpPr>
            <p:nvPr/>
          </p:nvSpPr>
          <p:spPr bwMode="auto">
            <a:xfrm>
              <a:off x="7271953" y="5062885"/>
              <a:ext cx="1271588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v-SE" sz="1200"/>
                <a:t>Förädlingsvärde</a:t>
              </a:r>
            </a:p>
          </p:txBody>
        </p:sp>
        <p:sp>
          <p:nvSpPr>
            <p:cNvPr id="75" name="Line 49"/>
            <p:cNvSpPr>
              <a:spLocks noChangeShapeType="1"/>
            </p:cNvSpPr>
            <p:nvPr/>
          </p:nvSpPr>
          <p:spPr bwMode="auto">
            <a:xfrm>
              <a:off x="7344978" y="5121622"/>
              <a:ext cx="11160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76" name="Rectangle 86"/>
            <p:cNvSpPr>
              <a:spLocks noChangeArrowheads="1"/>
            </p:cNvSpPr>
            <p:nvPr/>
          </p:nvSpPr>
          <p:spPr bwMode="auto">
            <a:xfrm>
              <a:off x="5616191" y="2132360"/>
              <a:ext cx="2484437" cy="2484437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77" name="Rektangel 76"/>
            <p:cNvSpPr/>
            <p:nvPr/>
          </p:nvSpPr>
          <p:spPr bwMode="auto">
            <a:xfrm>
              <a:off x="5616116" y="2132856"/>
              <a:ext cx="2484276" cy="2484276"/>
            </a:xfrm>
            <a:prstGeom prst="rect">
              <a:avLst/>
            </a:prstGeom>
            <a:gradFill flip="none" rotWithShape="1">
              <a:gsLst>
                <a:gs pos="50000">
                  <a:srgbClr val="FFFF99"/>
                </a:gs>
                <a:gs pos="75000">
                  <a:srgbClr val="FFC000"/>
                </a:gs>
                <a:gs pos="88000">
                  <a:srgbClr val="FFC000"/>
                </a:gs>
                <a:gs pos="100000">
                  <a:srgbClr val="EAB200"/>
                </a:gs>
              </a:gsLst>
              <a:lin ang="1890000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v-SE" sz="1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8" name="AutoShape 83"/>
            <p:cNvSpPr>
              <a:spLocks noChangeArrowheads="1"/>
            </p:cNvSpPr>
            <p:nvPr/>
          </p:nvSpPr>
          <p:spPr bwMode="auto">
            <a:xfrm>
              <a:off x="5616116" y="2311747"/>
              <a:ext cx="2327350" cy="2305050"/>
            </a:xfrm>
            <a:prstGeom prst="rtTriangle">
              <a:avLst/>
            </a:prstGeom>
            <a:gradFill flip="none" rotWithShape="1">
              <a:gsLst>
                <a:gs pos="5000">
                  <a:srgbClr val="00EA00"/>
                </a:gs>
                <a:gs pos="20000">
                  <a:srgbClr val="66FF66"/>
                </a:gs>
                <a:gs pos="32000">
                  <a:srgbClr val="99FF99"/>
                </a:gs>
                <a:gs pos="66000">
                  <a:srgbClr val="CCFF99"/>
                </a:gs>
              </a:gsLst>
              <a:lin ang="18900000" scaled="1"/>
              <a:tileRect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79" name="Line 90"/>
            <p:cNvSpPr>
              <a:spLocks noChangeShapeType="1"/>
            </p:cNvSpPr>
            <p:nvPr/>
          </p:nvSpPr>
          <p:spPr bwMode="auto">
            <a:xfrm>
              <a:off x="5605078" y="2311747"/>
              <a:ext cx="2305050" cy="2305050"/>
            </a:xfrm>
            <a:prstGeom prst="line">
              <a:avLst/>
            </a:prstGeom>
            <a:noFill/>
            <a:ln w="28575">
              <a:solidFill>
                <a:schemeClr val="accent3">
                  <a:lumMod val="65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endParaRPr lang="sv-SE"/>
            </a:p>
          </p:txBody>
        </p:sp>
        <p:sp>
          <p:nvSpPr>
            <p:cNvPr id="80" name="Text Box 88"/>
            <p:cNvSpPr txBox="1">
              <a:spLocks noChangeArrowheads="1"/>
            </p:cNvSpPr>
            <p:nvPr/>
          </p:nvSpPr>
          <p:spPr bwMode="auto">
            <a:xfrm>
              <a:off x="6635366" y="2888010"/>
              <a:ext cx="197961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sv-SE" sz="1200" dirty="0"/>
                <a:t>Låg effektivitet</a:t>
              </a:r>
            </a:p>
          </p:txBody>
        </p:sp>
        <p:sp>
          <p:nvSpPr>
            <p:cNvPr id="81" name="Text Box 87"/>
            <p:cNvSpPr txBox="1">
              <a:spLocks noChangeArrowheads="1"/>
            </p:cNvSpPr>
            <p:nvPr/>
          </p:nvSpPr>
          <p:spPr bwMode="auto">
            <a:xfrm>
              <a:off x="5803516" y="3788122"/>
              <a:ext cx="1198562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sv-SE" sz="1200" dirty="0"/>
                <a:t>Hög effektivitet</a:t>
              </a:r>
            </a:p>
          </p:txBody>
        </p:sp>
        <p:cxnSp>
          <p:nvCxnSpPr>
            <p:cNvPr id="82" name="Rak 81"/>
            <p:cNvCxnSpPr/>
            <p:nvPr/>
          </p:nvCxnSpPr>
          <p:spPr bwMode="auto">
            <a:xfrm>
              <a:off x="5616116" y="2132856"/>
              <a:ext cx="0" cy="24842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Rak 82"/>
            <p:cNvCxnSpPr>
              <a:endCxn id="35" idx="0"/>
            </p:cNvCxnSpPr>
            <p:nvPr/>
          </p:nvCxnSpPr>
          <p:spPr bwMode="auto">
            <a:xfrm flipH="1">
              <a:off x="5614603" y="4617132"/>
              <a:ext cx="2377777" cy="601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7653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/>
      <p:bldP spid="23" grpId="0"/>
      <p:bldP spid="26" grpId="0"/>
      <p:bldP spid="27" grpId="0" animBg="1"/>
      <p:bldP spid="28" grpId="0" animBg="1"/>
      <p:bldP spid="29" grpId="0"/>
      <p:bldP spid="30" grpId="0"/>
      <p:bldP spid="3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branscher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2013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pPr/>
              <a:t>31</a:t>
            </a:fld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38" y="128007"/>
            <a:ext cx="8913124" cy="6072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43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6" y="131052"/>
            <a:ext cx="8907028" cy="6066046"/>
          </a:xfrm>
          <a:prstGeom prst="rect">
            <a:avLst/>
          </a:prstGeom>
        </p:spPr>
      </p:pic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altLang="en-US"/>
              <a:t>2014-06-16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32</a:t>
            </a:fld>
            <a:endParaRPr lang="sv-SE" altLang="en-US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5292080" y="2420888"/>
            <a:ext cx="3240360" cy="1728192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Flest anställda arbetar inom Företagstjänster, Bygg och </a:t>
            </a:r>
            <a:r>
              <a:rPr lang="sv-SE" sz="1600" b="0" kern="0" dirty="0"/>
              <a:t>Detaljhandel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Företagstjänster, Detaljhandel och Fastigheter har flest företag.</a:t>
            </a:r>
            <a:endParaRPr lang="sv-SE" sz="1600" b="0" kern="0" dirty="0"/>
          </a:p>
        </p:txBody>
      </p:sp>
      <p:sp>
        <p:nvSpPr>
          <p:cNvPr id="8" name="textruta 7"/>
          <p:cNvSpPr txBox="1"/>
          <p:nvPr/>
        </p:nvSpPr>
        <p:spPr>
          <a:xfrm>
            <a:off x="239754" y="5958261"/>
            <a:ext cx="35397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Branscher med förädlingsvärde &gt;100 </a:t>
            </a:r>
            <a:r>
              <a:rPr lang="sv-SE" sz="1200" dirty="0" err="1"/>
              <a:t>msek</a:t>
            </a:r>
            <a:r>
              <a:rPr lang="sv-SE" sz="1200" dirty="0"/>
              <a:t> 2013</a:t>
            </a:r>
          </a:p>
        </p:txBody>
      </p:sp>
    </p:spTree>
    <p:extLst>
      <p:ext uri="{BB962C8B-B14F-4D97-AF65-F5344CB8AC3E}">
        <p14:creationId xmlns:p14="http://schemas.microsoft.com/office/powerpoint/2010/main" val="21614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19" y="125178"/>
            <a:ext cx="6358679" cy="6066046"/>
          </a:xfrm>
          <a:prstGeom prst="rect">
            <a:avLst/>
          </a:prstGeom>
        </p:spPr>
      </p:pic>
      <p:sp>
        <p:nvSpPr>
          <p:cNvPr id="4" name="Platshållare för innehåll 5"/>
          <p:cNvSpPr>
            <a:spLocks noGrp="1"/>
          </p:cNvSpPr>
          <p:nvPr>
            <p:ph idx="1"/>
          </p:nvPr>
        </p:nvSpPr>
        <p:spPr>
          <a:xfrm>
            <a:off x="6156176" y="347446"/>
            <a:ext cx="2736304" cy="3297578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>
                <a:solidFill>
                  <a:schemeClr val="tx1"/>
                </a:solidFill>
              </a:rPr>
              <a:t>God konkurrenskraft för flertalet stora branscher</a:t>
            </a:r>
            <a:endParaRPr lang="sv-SE" sz="1600" dirty="0"/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>
                <a:solidFill>
                  <a:schemeClr val="tx1"/>
                </a:solidFill>
              </a:rPr>
              <a:t>Något svag position för Verkstad (påverkas av </a:t>
            </a:r>
            <a:r>
              <a:rPr lang="sv-SE" sz="1600" dirty="0" err="1">
                <a:solidFill>
                  <a:schemeClr val="tx1"/>
                </a:solidFill>
              </a:rPr>
              <a:t>Ebersprächer</a:t>
            </a:r>
            <a:endParaRPr lang="sv-SE" sz="1600" dirty="0">
              <a:solidFill>
                <a:schemeClr val="tx1"/>
              </a:solidFill>
            </a:endParaRP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/>
              <a:t>Svag position för </a:t>
            </a:r>
            <a:r>
              <a:rPr lang="sv-SE" sz="1600" dirty="0">
                <a:solidFill>
                  <a:schemeClr val="tx1"/>
                </a:solidFill>
              </a:rPr>
              <a:t>IT/Telekom (påverkas av GSE Power Systems)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/>
              <a:t>Svagare läge för de </a:t>
            </a:r>
            <a:r>
              <a:rPr lang="sv-SE" sz="1600" dirty="0">
                <a:solidFill>
                  <a:schemeClr val="tx1"/>
                </a:solidFill>
              </a:rPr>
              <a:t>mindre branscherna Plast, gummi (påverkas av </a:t>
            </a:r>
            <a:r>
              <a:rPr lang="sv-SE" sz="1600" dirty="0" err="1">
                <a:solidFill>
                  <a:schemeClr val="tx1"/>
                </a:solidFill>
              </a:rPr>
              <a:t>Thorsman</a:t>
            </a:r>
            <a:r>
              <a:rPr lang="sv-SE" sz="1600" dirty="0">
                <a:solidFill>
                  <a:schemeClr val="tx1"/>
                </a:solidFill>
              </a:rPr>
              <a:t>) samt Areella.</a:t>
            </a:r>
            <a:endParaRPr lang="sv-SE" sz="1600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33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107806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4" y="100415"/>
            <a:ext cx="8907028" cy="6066046"/>
          </a:xfrm>
          <a:prstGeom prst="rect">
            <a:avLst/>
          </a:prstGeom>
        </p:spPr>
      </p:pic>
      <p:sp>
        <p:nvSpPr>
          <p:cNvPr id="8" name="Platshållare för innehåll 5"/>
          <p:cNvSpPr txBox="1">
            <a:spLocks/>
          </p:cNvSpPr>
          <p:nvPr/>
        </p:nvSpPr>
        <p:spPr>
          <a:xfrm>
            <a:off x="3851920" y="4869160"/>
            <a:ext cx="4752528" cy="144016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Flest nya jobb inom Hälso- och sjukvård (ofta privatisering), följt av Bygg, Företagstjänster, Verkstad och Partihandel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Detaljhandel, Logistik, Elektronik och Bemanning hör till branscher som tappar jobb.</a:t>
            </a:r>
            <a:endParaRPr lang="sv-SE" sz="1600" b="0" kern="0" dirty="0"/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endParaRPr lang="sv-SE" sz="1600" b="0" kern="0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34</a:t>
            </a:fld>
            <a:endParaRPr lang="sv-SE" altLang="en-US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433" y="6166461"/>
            <a:ext cx="3542083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7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68" y="128818"/>
            <a:ext cx="8907028" cy="6066046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35</a:t>
            </a:fld>
            <a:endParaRPr lang="sv-SE"/>
          </a:p>
        </p:txBody>
      </p:sp>
      <p:sp>
        <p:nvSpPr>
          <p:cNvPr id="7" name="Platshållare för innehåll 5"/>
          <p:cNvSpPr txBox="1">
            <a:spLocks/>
          </p:cNvSpPr>
          <p:nvPr/>
        </p:nvSpPr>
        <p:spPr>
          <a:xfrm>
            <a:off x="3131840" y="1484784"/>
            <a:ext cx="5760640" cy="1152128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b="0" kern="0" dirty="0"/>
              <a:t>Starkast </a:t>
            </a:r>
            <a:r>
              <a:rPr lang="sv-SE" sz="1600" kern="0" dirty="0"/>
              <a:t>relativ</a:t>
            </a:r>
            <a:r>
              <a:rPr lang="sv-SE" sz="1600" b="0" kern="0" dirty="0"/>
              <a:t> jobbtillväxt för Hälso- och sjukvård. </a:t>
            </a:r>
            <a:r>
              <a:rPr lang="sv-SE" sz="1600" kern="0" dirty="0"/>
              <a:t>Flera andra branscher har god tillväxt, inklusive Verkstad.</a:t>
            </a:r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/>
              <a:t>Elektronik, IT/Telekom, Bemanning och Logistik, transport hör till branscher med negativ jobbtillväxt.</a:t>
            </a:r>
            <a:endParaRPr lang="sv-SE" sz="1600" b="0" kern="0" dirty="0"/>
          </a:p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endParaRPr lang="sv-SE" sz="1600" b="0" kern="0" dirty="0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6064716"/>
            <a:ext cx="3542083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976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7" grpId="1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36</a:t>
            </a:fld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6" y="116632"/>
            <a:ext cx="8907028" cy="6066046"/>
          </a:xfrm>
          <a:prstGeom prst="rect">
            <a:avLst/>
          </a:prstGeom>
        </p:spPr>
      </p:pic>
      <p:sp>
        <p:nvSpPr>
          <p:cNvPr id="5" name="textruta 4"/>
          <p:cNvSpPr txBox="1"/>
          <p:nvPr/>
        </p:nvSpPr>
        <p:spPr>
          <a:xfrm rot="19869084">
            <a:off x="218536" y="2204864"/>
            <a:ext cx="1941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Uppförstoring av </a:t>
            </a:r>
          </a:p>
          <a:p>
            <a:r>
              <a:rPr lang="sv-SE" dirty="0"/>
              <a:t>tillväxtgrafen</a:t>
            </a:r>
          </a:p>
        </p:txBody>
      </p:sp>
    </p:spTree>
    <p:extLst>
      <p:ext uri="{BB962C8B-B14F-4D97-AF65-F5344CB8AC3E}">
        <p14:creationId xmlns:p14="http://schemas.microsoft.com/office/powerpoint/2010/main" val="5388699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tshållare för innehåll 5"/>
          <p:cNvSpPr txBox="1">
            <a:spLocks/>
          </p:cNvSpPr>
          <p:nvPr/>
        </p:nvSpPr>
        <p:spPr>
          <a:xfrm>
            <a:off x="3779912" y="4941168"/>
            <a:ext cx="3744416" cy="864096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lvl="0" indent="-176213" eaLnBrk="0" hangingPunct="0">
              <a:spcBef>
                <a:spcPts val="0"/>
              </a:spcBef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b="0" kern="0" dirty="0"/>
              <a:t>Snabb företagstillväxt </a:t>
            </a:r>
            <a:r>
              <a:rPr lang="sv-SE" sz="1600" kern="0" dirty="0"/>
              <a:t>inom </a:t>
            </a:r>
            <a:r>
              <a:rPr lang="sv-SE" sz="1600" kern="0" dirty="0" err="1"/>
              <a:t>bl</a:t>
            </a:r>
            <a:r>
              <a:rPr lang="sv-SE" sz="1600" kern="0" dirty="0"/>
              <a:t> a Bemanning och Fastighet, noterbart att fler verkstadsföretag tillkommer</a:t>
            </a:r>
            <a:endParaRPr lang="sv-SE" sz="1600" b="0" kern="0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37</a:t>
            </a:fld>
            <a:endParaRPr lang="sv-SE" altLang="en-US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86" y="131051"/>
            <a:ext cx="8907028" cy="6066046"/>
          </a:xfrm>
          <a:prstGeom prst="rect">
            <a:avLst/>
          </a:prstGeom>
        </p:spPr>
      </p:pic>
      <p:pic>
        <p:nvPicPr>
          <p:cNvPr id="3" name="Bildobjekt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6188967"/>
            <a:ext cx="3542083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52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8" grpId="1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" y="125178"/>
            <a:ext cx="6364776" cy="6072142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38</a:t>
            </a:fld>
            <a:endParaRPr lang="sv-SE"/>
          </a:p>
        </p:txBody>
      </p:sp>
      <p:sp>
        <p:nvSpPr>
          <p:cNvPr id="9" name="Platshållare för innehåll 5"/>
          <p:cNvSpPr txBox="1">
            <a:spLocks/>
          </p:cNvSpPr>
          <p:nvPr/>
        </p:nvSpPr>
        <p:spPr>
          <a:xfrm>
            <a:off x="5796136" y="548680"/>
            <a:ext cx="3096344" cy="1872208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16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2013, flera år påverkas starkt av </a:t>
            </a:r>
            <a:r>
              <a:rPr lang="sv-SE" sz="1600" dirty="0" err="1"/>
              <a:t>Lexel</a:t>
            </a:r>
            <a:r>
              <a:rPr lang="sv-SE" sz="1600" dirty="0"/>
              <a:t> AB, ett huvudkontorsbolag till </a:t>
            </a:r>
            <a:r>
              <a:rPr lang="sv-SE" sz="1600" dirty="0" err="1"/>
              <a:t>Thorsman</a:t>
            </a:r>
            <a:r>
              <a:rPr lang="sv-SE" sz="1600" dirty="0"/>
              <a:t>, så vi ser på utvecklingen utan detta företag</a:t>
            </a:r>
          </a:p>
        </p:txBody>
      </p:sp>
    </p:spTree>
    <p:extLst>
      <p:ext uri="{BB962C8B-B14F-4D97-AF65-F5344CB8AC3E}">
        <p14:creationId xmlns:p14="http://schemas.microsoft.com/office/powerpoint/2010/main" val="42073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9" grpId="1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24" y="128190"/>
            <a:ext cx="6364776" cy="6072142"/>
          </a:xfrm>
          <a:prstGeom prst="rect">
            <a:avLst/>
          </a:prstGeom>
        </p:spPr>
      </p:pic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39</a:t>
            </a:fld>
            <a:endParaRPr lang="sv-SE"/>
          </a:p>
        </p:txBody>
      </p:sp>
      <p:sp>
        <p:nvSpPr>
          <p:cNvPr id="9" name="Platshållare för innehåll 5"/>
          <p:cNvSpPr txBox="1">
            <a:spLocks/>
          </p:cNvSpPr>
          <p:nvPr/>
        </p:nvSpPr>
        <p:spPr>
          <a:xfrm>
            <a:off x="5796136" y="548680"/>
            <a:ext cx="3096344" cy="1656184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16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spcBef>
                <a:spcPts val="1000"/>
              </a:spcBef>
              <a:buFont typeface="Arial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alla år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+26%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+22%    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68 nya företag netto (+24%)</a:t>
            </a:r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428999"/>
            <a:ext cx="6480720" cy="239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919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9" grpI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6705"/>
            <a:ext cx="7776864" cy="6070607"/>
          </a:xfrm>
          <a:prstGeom prst="rect">
            <a:avLst/>
          </a:prstGeom>
        </p:spPr>
      </p:pic>
      <p:sp>
        <p:nvSpPr>
          <p:cNvPr id="7" name="textruta 6"/>
          <p:cNvSpPr txBox="1"/>
          <p:nvPr/>
        </p:nvSpPr>
        <p:spPr>
          <a:xfrm>
            <a:off x="2481806" y="260648"/>
            <a:ext cx="4224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Samtliga 2 212 företag i Nyköping 2013</a:t>
            </a:r>
          </a:p>
          <a:p>
            <a:r>
              <a:rPr lang="sv-SE" b="0" dirty="0"/>
              <a:t>. 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179512" y="206084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Studsvik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1410906" y="52842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Ebersprächer</a:t>
            </a:r>
            <a:endParaRPr lang="sv-SE" dirty="0"/>
          </a:p>
        </p:txBody>
      </p:sp>
      <p:sp>
        <p:nvSpPr>
          <p:cNvPr id="12" name="textruta 11"/>
          <p:cNvSpPr txBox="1"/>
          <p:nvPr/>
        </p:nvSpPr>
        <p:spPr>
          <a:xfrm>
            <a:off x="2267744" y="292494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Orio</a:t>
            </a:r>
            <a:endParaRPr lang="sv-SE" dirty="0"/>
          </a:p>
        </p:txBody>
      </p:sp>
      <p:sp>
        <p:nvSpPr>
          <p:cNvPr id="9" name="textruta 8"/>
          <p:cNvSpPr txBox="1"/>
          <p:nvPr/>
        </p:nvSpPr>
        <p:spPr>
          <a:xfrm>
            <a:off x="5796136" y="551723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/>
              <a:t>Lexel</a:t>
            </a:r>
            <a:endParaRPr lang="sv-SE" dirty="0"/>
          </a:p>
        </p:txBody>
      </p:sp>
      <p:sp>
        <p:nvSpPr>
          <p:cNvPr id="10" name="textruta 9"/>
          <p:cNvSpPr txBox="1"/>
          <p:nvPr/>
        </p:nvSpPr>
        <p:spPr>
          <a:xfrm>
            <a:off x="5004048" y="4981818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Klövern AB</a:t>
            </a:r>
          </a:p>
        </p:txBody>
      </p:sp>
    </p:spTree>
    <p:extLst>
      <p:ext uri="{BB962C8B-B14F-4D97-AF65-F5344CB8AC3E}">
        <p14:creationId xmlns:p14="http://schemas.microsoft.com/office/powerpoint/2010/main" val="28236664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40</a:t>
            </a:fld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174" y="243556"/>
            <a:ext cx="6837287" cy="608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2140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19" y="130499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6012160" y="404537"/>
            <a:ext cx="2952328" cy="1728319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2013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+3%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+23%    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52 nya företag netto (+32%)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41</a:t>
            </a:fld>
            <a:endParaRPr lang="sv-SE" altLang="en-US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8999"/>
            <a:ext cx="6480720" cy="239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7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42</a:t>
            </a:fld>
            <a:endParaRPr lang="sv-SE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11" y="243556"/>
            <a:ext cx="6812219" cy="6065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7289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865" y="128818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5868145" y="404537"/>
            <a:ext cx="3063422" cy="1728319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2013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+21%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-9%    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16 nya företag netto 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43</a:t>
            </a:fld>
            <a:endParaRPr lang="sv-SE" altLang="en-US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9000"/>
            <a:ext cx="6480720" cy="239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4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44</a:t>
            </a:fld>
            <a:endParaRPr lang="sv-SE"/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57" y="222824"/>
            <a:ext cx="7405544" cy="610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536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20" y="124629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5868145" y="404537"/>
            <a:ext cx="3063422" cy="1872335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alla år.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+208%, mycket p g a </a:t>
            </a:r>
            <a:r>
              <a:rPr lang="sv-SE" sz="1600" dirty="0" err="1"/>
              <a:t>Ebersprächer</a:t>
            </a:r>
            <a:endParaRPr lang="sv-SE" sz="1600" dirty="0"/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+35%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9 nya företag netto (+25%)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45</a:t>
            </a:fld>
            <a:endParaRPr lang="sv-SE" altLang="en-US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9000"/>
            <a:ext cx="6480720" cy="239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19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46</a:t>
            </a:fld>
            <a:endParaRPr lang="sv-SE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3" y="243555"/>
            <a:ext cx="6838027" cy="608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6130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061" y="130499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5796136" y="404537"/>
            <a:ext cx="3135431" cy="1440287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2013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+12%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+30%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4 nya företag netto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47</a:t>
            </a:fld>
            <a:endParaRPr lang="sv-SE" altLang="en-US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9000"/>
            <a:ext cx="6519807" cy="241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10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48</a:t>
            </a:fld>
            <a:endParaRPr lang="sv-SE"/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19" y="231370"/>
            <a:ext cx="6846457" cy="609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3384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60" y="124513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5796136" y="404537"/>
            <a:ext cx="3135431" cy="1584303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alla år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+193%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-27%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6 nya företag netto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49</a:t>
            </a:fld>
            <a:endParaRPr lang="sv-SE" altLang="en-US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9000"/>
            <a:ext cx="6519807" cy="2412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4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Databas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Databasen av ingående företag är alla aktiebolag som har arbetsställe i Nyköping.</a:t>
            </a:r>
          </a:p>
          <a:p>
            <a:r>
              <a:rPr lang="sv-SE" dirty="0"/>
              <a:t>Om ett företag har flera arbetsställen så tar vi en del av bokslutet som motsvarar antalet anställda i Nyköping i förhållande till det totala antalet anställda i företaget</a:t>
            </a:r>
          </a:p>
          <a:p>
            <a:r>
              <a:rPr lang="sv-SE" dirty="0"/>
              <a:t>För att få en så rättvisande bild av Nyköpings näringsliv har vi uteslutit 2 företag som har arbetsställe i Nyköping men deras verksamhet återspeglar inte det lokala näringslivet. Bolagen är Studsvik AB och Vattenfall AB</a:t>
            </a:r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746967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50</a:t>
            </a:fld>
            <a:endParaRPr lang="sv-SE"/>
          </a:p>
        </p:txBody>
      </p:sp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" y="222824"/>
            <a:ext cx="6851059" cy="6100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2747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66" y="130499"/>
            <a:ext cx="6364776" cy="6072142"/>
          </a:xfrm>
          <a:prstGeom prst="rect">
            <a:avLst/>
          </a:prstGeom>
        </p:spPr>
      </p:pic>
      <p:sp>
        <p:nvSpPr>
          <p:cNvPr id="6" name="Platshållare för innehåll 5"/>
          <p:cNvSpPr>
            <a:spLocks noGrp="1"/>
          </p:cNvSpPr>
          <p:nvPr>
            <p:ph idx="1"/>
          </p:nvPr>
        </p:nvSpPr>
        <p:spPr>
          <a:xfrm>
            <a:off x="5796136" y="404537"/>
            <a:ext cx="3135431" cy="1440287"/>
          </a:xfr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God konkurrenskraft 2013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förädlingsvärde +91%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Tillväxt i anställda +28%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15 nya företag netto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355976" y="6629400"/>
            <a:ext cx="2438400" cy="228600"/>
          </a:xfrm>
        </p:spPr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8" name="Platshållare för bild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51</a:t>
            </a:fld>
            <a:endParaRPr lang="sv-SE" altLang="en-US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428999"/>
            <a:ext cx="6519807" cy="241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13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52</a:t>
            </a:fld>
            <a:endParaRPr lang="sv-SE"/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54" y="188640"/>
            <a:ext cx="6873893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78422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ubrik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branschbalans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5310001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848072"/>
            <a:ext cx="3228975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Branschbalans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altLang="en-US">
                <a:solidFill>
                  <a:srgbClr val="000000"/>
                </a:solidFill>
              </a:rPr>
              <a:t>2014-06-16</a:t>
            </a:r>
            <a:endParaRPr lang="sv-SE" altLang="en-US" dirty="0">
              <a:solidFill>
                <a:srgbClr val="000000"/>
              </a:solidFill>
            </a:endParaRPr>
          </a:p>
        </p:txBody>
      </p:sp>
      <p:sp>
        <p:nvSpPr>
          <p:cNvPr id="7" name="Höger klammerparentes 6"/>
          <p:cNvSpPr/>
          <p:nvPr/>
        </p:nvSpPr>
        <p:spPr bwMode="auto">
          <a:xfrm>
            <a:off x="3634912" y="4095812"/>
            <a:ext cx="288032" cy="1754826"/>
          </a:xfrm>
          <a:prstGeom prst="rightBrac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sv-SE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4193171" y="4705980"/>
            <a:ext cx="3445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sv-S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Branscher som mest är beroende på hur </a:t>
            </a:r>
          </a:p>
          <a:p>
            <a:pPr eaLnBrk="1" hangingPunct="1"/>
            <a:r>
              <a:rPr lang="sv-S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många som bor i kommunen 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4193171" y="1844824"/>
            <a:ext cx="3347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sv-S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Branscher som är basen för näringslivet</a:t>
            </a:r>
          </a:p>
        </p:txBody>
      </p:sp>
      <p:sp>
        <p:nvSpPr>
          <p:cNvPr id="11" name="Höger klammerparentes 10"/>
          <p:cNvSpPr/>
          <p:nvPr/>
        </p:nvSpPr>
        <p:spPr bwMode="auto">
          <a:xfrm>
            <a:off x="3634912" y="2970318"/>
            <a:ext cx="288032" cy="1115632"/>
          </a:xfrm>
          <a:prstGeom prst="rightBr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sv-SE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2" name="textruta 11"/>
          <p:cNvSpPr txBox="1"/>
          <p:nvPr/>
        </p:nvSpPr>
        <p:spPr>
          <a:xfrm>
            <a:off x="4193171" y="3373743"/>
            <a:ext cx="39645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sv-SE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Branscher som stödjer den tillverkande sektorn</a:t>
            </a:r>
          </a:p>
        </p:txBody>
      </p:sp>
      <p:sp>
        <p:nvSpPr>
          <p:cNvPr id="13" name="Platshållare för bild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1B9AC-E215-46F3-9488-492F437913A4}" type="slidenum">
              <a:rPr lang="sv-SE" altLang="en-US" smtClean="0">
                <a:solidFill>
                  <a:srgbClr val="000000"/>
                </a:solidFill>
              </a:rPr>
              <a:pPr>
                <a:defRPr/>
              </a:pPr>
              <a:t>54</a:t>
            </a:fld>
            <a:endParaRPr lang="sv-SE" altLang="en-US">
              <a:solidFill>
                <a:srgbClr val="000000"/>
              </a:solidFill>
            </a:endParaRPr>
          </a:p>
        </p:txBody>
      </p:sp>
      <p:sp>
        <p:nvSpPr>
          <p:cNvPr id="17" name="Höger klammerparentes 16"/>
          <p:cNvSpPr/>
          <p:nvPr/>
        </p:nvSpPr>
        <p:spPr bwMode="auto">
          <a:xfrm>
            <a:off x="3634912" y="1017224"/>
            <a:ext cx="288032" cy="1944216"/>
          </a:xfrm>
          <a:prstGeom prst="rightBrace">
            <a:avLst/>
          </a:prstGeom>
          <a:solidFill>
            <a:srgbClr val="00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sv-SE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32012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980728"/>
            <a:ext cx="3853006" cy="2310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152039"/>
            <a:ext cx="8077200" cy="504056"/>
          </a:xfrm>
        </p:spPr>
        <p:txBody>
          <a:bodyPr/>
          <a:lstStyle/>
          <a:p>
            <a:r>
              <a:rPr lang="sv-SE" sz="2000" b="0" dirty="0"/>
              <a:t>Olika branschbalans, fördelning av Sysselsättning</a:t>
            </a:r>
            <a:endParaRPr lang="sv-SE" sz="2000" b="0" dirty="0">
              <a:solidFill>
                <a:srgbClr val="FF0000"/>
              </a:solidFill>
            </a:endParaRP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altLang="en-US">
                <a:solidFill>
                  <a:srgbClr val="000000"/>
                </a:solidFill>
              </a:rPr>
              <a:t>2014-06-16</a:t>
            </a:r>
            <a:endParaRPr lang="sv-SE" alt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413" y="980728"/>
            <a:ext cx="3865563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09020"/>
            <a:ext cx="3865563" cy="232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1B9AC-E215-46F3-9488-492F437913A4}" type="slidenum">
              <a:rPr lang="sv-SE" altLang="en-US" smtClean="0">
                <a:solidFill>
                  <a:srgbClr val="000000"/>
                </a:solidFill>
              </a:rPr>
              <a:pPr>
                <a:defRPr/>
              </a:pPr>
              <a:t>55</a:t>
            </a:fld>
            <a:endParaRPr lang="sv-SE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4021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980728"/>
            <a:ext cx="3853006" cy="2310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539552" y="152039"/>
            <a:ext cx="8077200" cy="504056"/>
          </a:xfrm>
        </p:spPr>
        <p:txBody>
          <a:bodyPr/>
          <a:lstStyle/>
          <a:p>
            <a:r>
              <a:rPr lang="sv-SE" sz="2000" b="0" dirty="0"/>
              <a:t>Olika branschbalans, fördelning av Sysselsättning</a:t>
            </a:r>
            <a:endParaRPr lang="sv-SE" sz="2000" b="0" dirty="0">
              <a:solidFill>
                <a:srgbClr val="FF0000"/>
              </a:solidFill>
            </a:endParaRP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 altLang="en-US">
                <a:solidFill>
                  <a:srgbClr val="000000"/>
                </a:solidFill>
              </a:rPr>
              <a:t>2014-06-16</a:t>
            </a:r>
            <a:endParaRPr lang="sv-SE" altLang="en-US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413" y="980728"/>
            <a:ext cx="3865563" cy="2328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09020"/>
            <a:ext cx="3865563" cy="2322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11B9AC-E215-46F3-9488-492F437913A4}" type="slidenum">
              <a:rPr lang="sv-SE" altLang="en-US" smtClean="0">
                <a:solidFill>
                  <a:srgbClr val="000000"/>
                </a:solidFill>
              </a:rPr>
              <a:pPr>
                <a:defRPr/>
              </a:pPr>
              <a:t>56</a:t>
            </a:fld>
            <a:endParaRPr lang="sv-SE" altLang="en-US">
              <a:solidFill>
                <a:srgbClr val="000000"/>
              </a:solidFill>
            </a:endParaRP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0032" y="3609020"/>
            <a:ext cx="3888432" cy="22976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438115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1200" y="3314"/>
            <a:ext cx="8841099" cy="663611"/>
          </a:xfrm>
        </p:spPr>
        <p:txBody>
          <a:bodyPr/>
          <a:lstStyle/>
          <a:p>
            <a:pPr algn="ctr"/>
            <a:r>
              <a:rPr lang="sv-SE" sz="2000" b="0" dirty="0"/>
              <a:t>Finns jobben i Nyköping inom </a:t>
            </a:r>
            <a:r>
              <a:rPr lang="sv-SE" sz="2000" b="0" dirty="0" err="1"/>
              <a:t>sveriges</a:t>
            </a:r>
            <a:br>
              <a:rPr lang="sv-SE" sz="2000" b="0" dirty="0"/>
            </a:br>
            <a:r>
              <a:rPr lang="sv-SE" sz="2000" b="0" dirty="0"/>
              <a:t>växande eller krympande branscher?</a:t>
            </a:r>
          </a:p>
        </p:txBody>
      </p:sp>
      <p:sp>
        <p:nvSpPr>
          <p:cNvPr id="9" name="Platshållare för innehåll 8"/>
          <p:cNvSpPr>
            <a:spLocks noGrp="1"/>
          </p:cNvSpPr>
          <p:nvPr>
            <p:ph idx="1"/>
          </p:nvPr>
        </p:nvSpPr>
        <p:spPr>
          <a:xfrm>
            <a:off x="442800" y="833311"/>
            <a:ext cx="8459499" cy="4906028"/>
          </a:xfrm>
        </p:spPr>
        <p:txBody>
          <a:bodyPr/>
          <a:lstStyle/>
          <a:p>
            <a:r>
              <a:rPr lang="sv-SE" dirty="0"/>
              <a:t>Vi ser på tillväxten i antal anställda 2008-2013 för olika branscher i Sverige</a:t>
            </a:r>
          </a:p>
          <a:p>
            <a:r>
              <a:rPr lang="sv-SE" dirty="0"/>
              <a:t>De branscher som växer mer än Sverigemedel (+7%) kategoriseras som ”växande” sektor</a:t>
            </a:r>
          </a:p>
          <a:p>
            <a:r>
              <a:rPr lang="sv-SE" dirty="0"/>
              <a:t>De som växer ungefär som Sverigemedel ingår ”</a:t>
            </a:r>
            <a:r>
              <a:rPr lang="sv-SE" dirty="0" err="1"/>
              <a:t>medelbra</a:t>
            </a:r>
            <a:r>
              <a:rPr lang="sv-SE" dirty="0"/>
              <a:t>”, övriga ingår i ”krympande”</a:t>
            </a:r>
          </a:p>
          <a:p>
            <a:pPr marL="0" indent="0">
              <a:buNone/>
            </a:pPr>
            <a:r>
              <a:rPr lang="sv-SE" dirty="0"/>
              <a:t>Vi ser på hur de anställda fördelar inom respektive sektor;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Nyköping har en större andel som arbetar inom växande och </a:t>
            </a:r>
            <a:r>
              <a:rPr lang="sv-SE" dirty="0" err="1"/>
              <a:t>medelbra</a:t>
            </a:r>
            <a:r>
              <a:rPr lang="sv-SE" dirty="0"/>
              <a:t> branscher</a:t>
            </a:r>
          </a:p>
          <a:p>
            <a:pPr marL="0" indent="0">
              <a:buNone/>
            </a:pP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57</a:t>
            </a:fld>
            <a:endParaRPr lang="sv-SE"/>
          </a:p>
        </p:txBody>
      </p:sp>
      <p:pic>
        <p:nvPicPr>
          <p:cNvPr id="10" name="Bildobjekt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68" y="3068960"/>
            <a:ext cx="4321935" cy="2561350"/>
          </a:xfrm>
          <a:prstGeom prst="rect">
            <a:avLst/>
          </a:prstGeom>
        </p:spPr>
      </p:pic>
      <p:pic>
        <p:nvPicPr>
          <p:cNvPr id="11" name="Bildobjekt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549" y="3068960"/>
            <a:ext cx="4353625" cy="254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58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ubrik 6"/>
          <p:cNvSpPr>
            <a:spLocks noGrp="1"/>
          </p:cNvSpPr>
          <p:nvPr>
            <p:ph type="title"/>
          </p:nvPr>
        </p:nvSpPr>
        <p:spPr>
          <a:xfrm>
            <a:off x="467544" y="0"/>
            <a:ext cx="8172000" cy="522000"/>
          </a:xfrm>
        </p:spPr>
        <p:txBody>
          <a:bodyPr/>
          <a:lstStyle/>
          <a:p>
            <a:r>
              <a:rPr lang="sv-SE" dirty="0"/>
              <a:t>Sammanfattning: branscher</a:t>
            </a:r>
          </a:p>
        </p:txBody>
      </p:sp>
      <p:sp>
        <p:nvSpPr>
          <p:cNvPr id="8" name="Platshållare för innehåll 7"/>
          <p:cNvSpPr>
            <a:spLocks noGrp="1"/>
          </p:cNvSpPr>
          <p:nvPr>
            <p:ph idx="1"/>
          </p:nvPr>
        </p:nvSpPr>
        <p:spPr>
          <a:xfrm>
            <a:off x="795830" y="522000"/>
            <a:ext cx="8001000" cy="5472608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v-SE" sz="1600" b="1" dirty="0"/>
              <a:t>Styrkor: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dirty="0"/>
              <a:t>God konkurrenskraft för flertalet stora branscher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kern="0" dirty="0"/>
              <a:t>Flest nya jobb inom Hälso- och sjukvård (ofta privatisering), följt av Bygg, Företagstjänster, Verkstad och Partihandel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kern="0" dirty="0"/>
              <a:t>Snabb företagstillväxt inom </a:t>
            </a:r>
            <a:r>
              <a:rPr lang="sv-SE" sz="1600" kern="0" dirty="0" err="1"/>
              <a:t>bl</a:t>
            </a:r>
            <a:r>
              <a:rPr lang="sv-SE" sz="1600" kern="0" dirty="0"/>
              <a:t> a Bemanning och Fastighet, noterbart att fler verkstadsföretag tillkommer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kern="0" dirty="0"/>
              <a:t>Stor andel av jobben finns inom ”växande” och </a:t>
            </a:r>
            <a:r>
              <a:rPr lang="sv-SE" sz="1600" kern="0" dirty="0" err="1"/>
              <a:t>medelbra</a:t>
            </a:r>
            <a:r>
              <a:rPr lang="sv-SE" sz="1600" kern="0" dirty="0"/>
              <a:t>” sektorer</a:t>
            </a:r>
          </a:p>
          <a:p>
            <a:pPr marL="0" indent="0" eaLnBrk="0" hangingPunct="0">
              <a:spcBef>
                <a:spcPts val="0"/>
              </a:spcBef>
              <a:spcAft>
                <a:spcPts val="600"/>
              </a:spcAft>
              <a:buSzPct val="70000"/>
              <a:buNone/>
              <a:defRPr/>
            </a:pPr>
            <a:endParaRPr lang="sv-SE" sz="1000" b="1" dirty="0"/>
          </a:p>
          <a:p>
            <a:pPr marL="0" indent="0" eaLnBrk="0" hangingPunct="0">
              <a:spcBef>
                <a:spcPts val="0"/>
              </a:spcBef>
              <a:spcAft>
                <a:spcPts val="600"/>
              </a:spcAft>
              <a:buSzPct val="70000"/>
              <a:buNone/>
              <a:defRPr/>
            </a:pPr>
            <a:r>
              <a:rPr lang="sv-SE" sz="1600" b="1" dirty="0"/>
              <a:t>Svagheter: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dirty="0"/>
              <a:t>Något svag position för Verkstad, IT/Telekom och Plast, gummi (beroende på svagare resultat i dominerande företag) samt i Areell sektor.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</a:pPr>
            <a:r>
              <a:rPr lang="sv-SE" sz="1600" kern="0" dirty="0"/>
              <a:t>Detaljhandel, Logistik, Elektronik och Bemanning hör till branscher som tappar jobb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r>
              <a:rPr lang="sv-SE" sz="1600" kern="0" dirty="0"/>
              <a:t>Utrymme finns för en ännu större andel företagstjänster för bättre branschbalans.</a:t>
            </a:r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endParaRPr lang="sv-SE" sz="1000" kern="0" dirty="0"/>
          </a:p>
          <a:p>
            <a:pPr marL="0" indent="0" eaLnBrk="0" hangingPunct="0">
              <a:spcBef>
                <a:spcPts val="0"/>
              </a:spcBef>
              <a:spcAft>
                <a:spcPts val="600"/>
              </a:spcAft>
              <a:buSzPct val="70000"/>
              <a:buNone/>
              <a:defRPr/>
            </a:pPr>
            <a:r>
              <a:rPr lang="sv-SE" sz="1600" b="1" dirty="0"/>
              <a:t>Rekommendationer: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SzPct val="70000"/>
              <a:defRPr/>
            </a:pPr>
            <a:r>
              <a:rPr lang="sv-SE" sz="1600" kern="0" dirty="0"/>
              <a:t>Värna om tillverkningsindustrin som viktig motor  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SzPct val="70000"/>
              <a:defRPr/>
            </a:pPr>
            <a:r>
              <a:rPr lang="sv-SE" sz="1600" kern="0" dirty="0"/>
              <a:t>Stimulera att fler nya tjänsteföretag tillkommer för att matcha tillverkningsindustrins behov</a:t>
            </a:r>
          </a:p>
          <a:p>
            <a:pPr eaLnBrk="0" hangingPunct="0">
              <a:spcBef>
                <a:spcPts val="0"/>
              </a:spcBef>
              <a:spcAft>
                <a:spcPts val="600"/>
              </a:spcAft>
              <a:buSzPct val="70000"/>
              <a:defRPr/>
            </a:pPr>
            <a:endParaRPr lang="sv-SE" sz="1600" kern="0" dirty="0"/>
          </a:p>
          <a:p>
            <a:pPr marL="176213" indent="-176213">
              <a:spcBef>
                <a:spcPts val="0"/>
              </a:spcBef>
              <a:spcAft>
                <a:spcPts val="600"/>
              </a:spcAft>
              <a:buClrTx/>
            </a:pPr>
            <a:endParaRPr lang="sv-SE" sz="1600" dirty="0"/>
          </a:p>
        </p:txBody>
      </p:sp>
      <p:sp>
        <p:nvSpPr>
          <p:cNvPr id="6" name="Platshållare fö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 dirty="0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6399A4-0EC5-4282-8CB4-398EFF777E13}" type="slidenum">
              <a:rPr lang="sv-SE" altLang="en-US" smtClean="0"/>
              <a:pPr>
                <a:defRPr/>
              </a:pPr>
              <a:t>58</a:t>
            </a:fld>
            <a:endParaRPr lang="sv-SE" altLang="en-US"/>
          </a:p>
        </p:txBody>
      </p:sp>
    </p:spTree>
    <p:extLst>
      <p:ext uri="{BB962C8B-B14F-4D97-AF65-F5344CB8AC3E}">
        <p14:creationId xmlns:p14="http://schemas.microsoft.com/office/powerpoint/2010/main" val="786386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632190"/>
            <a:ext cx="4345200" cy="1732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59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1130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254" y="125178"/>
            <a:ext cx="6364776" cy="6072142"/>
          </a:xfrm>
          <a:prstGeom prst="rect">
            <a:avLst/>
          </a:prstGeom>
        </p:spPr>
      </p:pic>
      <p:sp>
        <p:nvSpPr>
          <p:cNvPr id="6" name="Platshållare fö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sv-SE"/>
              <a:t>2014-06-16</a:t>
            </a:r>
            <a:endParaRPr lang="sv-SE" alt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7221A3-C4F8-4E2D-B8A1-1A564763791B}" type="slidenum">
              <a:rPr lang="sv-SE" altLang="en-US" smtClean="0"/>
              <a:pPr>
                <a:defRPr/>
              </a:pPr>
              <a:t>6</a:t>
            </a:fld>
            <a:endParaRPr lang="sv-SE" altLang="en-US"/>
          </a:p>
        </p:txBody>
      </p:sp>
      <p:sp>
        <p:nvSpPr>
          <p:cNvPr id="14" name="Platshållare för innehåll 5"/>
          <p:cNvSpPr txBox="1">
            <a:spLocks/>
          </p:cNvSpPr>
          <p:nvPr/>
        </p:nvSpPr>
        <p:spPr>
          <a:xfrm>
            <a:off x="5436096" y="908720"/>
            <a:ext cx="3528392" cy="180020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>
                <a:latin typeface="+mn-lt"/>
              </a:rPr>
              <a:t>God konkurrenskraft 2013, (svag position endast 2011 då </a:t>
            </a:r>
            <a:r>
              <a:rPr lang="sv-SE" sz="1600" kern="0" dirty="0" err="1">
                <a:latin typeface="+mn-lt"/>
              </a:rPr>
              <a:t>Orio</a:t>
            </a:r>
            <a:r>
              <a:rPr lang="sv-SE" sz="1600" kern="0" dirty="0">
                <a:latin typeface="+mn-lt"/>
              </a:rPr>
              <a:t> hade ett svagt resultat)</a:t>
            </a:r>
          </a:p>
          <a:p>
            <a:pPr marL="176213" indent="-176213" eaLnBrk="0" fontAlgn="base" hangingPunct="0">
              <a:spcAft>
                <a:spcPts val="600"/>
              </a:spcAft>
              <a:buSzPct val="70000"/>
              <a:buFont typeface="Wingdings" pitchFamily="2" charset="2"/>
              <a:buChar char="l"/>
              <a:defRPr/>
            </a:pPr>
            <a:r>
              <a:rPr lang="sv-SE" sz="1600" kern="0" dirty="0">
                <a:latin typeface="+mn-lt"/>
              </a:rPr>
              <a:t>Tillväxt i förädlingsvärde: +32% 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Tillväxt i anställda: +9%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Tillväxt i antal företag: +29% 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3429000"/>
            <a:ext cx="5724071" cy="228590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ruta 7"/>
          <p:cNvSpPr txBox="1"/>
          <p:nvPr/>
        </p:nvSpPr>
        <p:spPr>
          <a:xfrm>
            <a:off x="-34037" y="6233474"/>
            <a:ext cx="784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/>
              <a:t>I studien har Vattenfall AB och Studsvik AB undantagits då de har stora finansiella poster från utlandsverksamhet.</a:t>
            </a:r>
          </a:p>
        </p:txBody>
      </p:sp>
    </p:spTree>
    <p:extLst>
      <p:ext uri="{BB962C8B-B14F-4D97-AF65-F5344CB8AC3E}">
        <p14:creationId xmlns:p14="http://schemas.microsoft.com/office/powerpoint/2010/main" val="285607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4" grpI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ctrTitle"/>
          </p:nvPr>
        </p:nvSpPr>
        <p:spPr>
          <a:xfrm>
            <a:off x="630000" y="2564904"/>
            <a:ext cx="7772400" cy="1656184"/>
          </a:xfrm>
        </p:spPr>
        <p:txBody>
          <a:bodyPr/>
          <a:lstStyle/>
          <a:p>
            <a:r>
              <a:rPr lang="sv-SE" dirty="0" err="1"/>
              <a:t>BenchmarkS</a:t>
            </a:r>
            <a:br>
              <a:rPr lang="sv-SE" dirty="0"/>
            </a:br>
            <a:endParaRPr lang="sv-SE" dirty="0"/>
          </a:p>
        </p:txBody>
      </p:sp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</a:p>
        </p:txBody>
      </p:sp>
      <p:sp>
        <p:nvSpPr>
          <p:cNvPr id="3" name="Platshållare för bild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8619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16632"/>
            <a:ext cx="9110050" cy="5935880"/>
          </a:xfrm>
          <a:prstGeom prst="rect">
            <a:avLst/>
          </a:prstGeom>
        </p:spPr>
      </p:pic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pPr/>
              <a:t>8</a:t>
            </a:fld>
            <a:endParaRPr lang="sv-SE" dirty="0"/>
          </a:p>
        </p:txBody>
      </p:sp>
      <p:sp>
        <p:nvSpPr>
          <p:cNvPr id="5" name="Platshållare för innehåll 5"/>
          <p:cNvSpPr txBox="1">
            <a:spLocks/>
          </p:cNvSpPr>
          <p:nvPr/>
        </p:nvSpPr>
        <p:spPr>
          <a:xfrm>
            <a:off x="2843808" y="4941500"/>
            <a:ext cx="5544616" cy="647740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Södertälje, Nyköping, Linköping och Örebro växer snabbast i antal anställda</a:t>
            </a:r>
            <a:endParaRPr lang="sv-SE" sz="1600" kern="0" dirty="0"/>
          </a:p>
        </p:txBody>
      </p:sp>
    </p:spTree>
    <p:extLst>
      <p:ext uri="{BB962C8B-B14F-4D97-AF65-F5344CB8AC3E}">
        <p14:creationId xmlns:p14="http://schemas.microsoft.com/office/powerpoint/2010/main" val="253551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4" y="116632"/>
            <a:ext cx="9066106" cy="5907247"/>
          </a:xfrm>
          <a:prstGeom prst="rect">
            <a:avLst/>
          </a:prstGeom>
        </p:spPr>
      </p:pic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2014-06-16</a:t>
            </a: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29B44-D908-40B3-987F-69607D963765}" type="slidenum">
              <a:rPr lang="sv-SE" smtClean="0"/>
              <a:pPr/>
              <a:t>9</a:t>
            </a:fld>
            <a:endParaRPr lang="sv-SE" dirty="0"/>
          </a:p>
        </p:txBody>
      </p:sp>
      <p:sp>
        <p:nvSpPr>
          <p:cNvPr id="5" name="Platshållare för innehåll 5"/>
          <p:cNvSpPr txBox="1">
            <a:spLocks/>
          </p:cNvSpPr>
          <p:nvPr/>
        </p:nvSpPr>
        <p:spPr>
          <a:xfrm>
            <a:off x="4211960" y="4149080"/>
            <a:ext cx="4464496" cy="1224136"/>
          </a:xfrm>
          <a:prstGeom prst="rect">
            <a:avLst/>
          </a:prstGeom>
          <a:solidFill>
            <a:srgbClr val="FFFFCC"/>
          </a:solidFill>
          <a:ln w="635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>
                <a:latin typeface="+mn-lt"/>
              </a:rPr>
              <a:t>Södertälje och Strängnäs växer snabbast i antal företag</a:t>
            </a:r>
          </a:p>
          <a:p>
            <a:pPr marL="176213" marR="0" lvl="0" indent="-1762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70000"/>
              <a:buFont typeface="Wingdings" pitchFamily="2" charset="2"/>
              <a:buChar char="l"/>
              <a:tabLst/>
              <a:defRPr/>
            </a:pPr>
            <a:r>
              <a:rPr lang="sv-SE" sz="1600" kern="0" dirty="0"/>
              <a:t>Nyköping har en </a:t>
            </a:r>
            <a:r>
              <a:rPr lang="sv-SE" sz="1600" kern="0" dirty="0" err="1"/>
              <a:t>medelbra</a:t>
            </a:r>
            <a:r>
              <a:rPr lang="sv-SE" sz="1600" kern="0" dirty="0"/>
              <a:t> företagstillväxt men ca10% mindre än de bästa i jämförelsen</a:t>
            </a:r>
          </a:p>
        </p:txBody>
      </p:sp>
    </p:spTree>
    <p:extLst>
      <p:ext uri="{BB962C8B-B14F-4D97-AF65-F5344CB8AC3E}">
        <p14:creationId xmlns:p14="http://schemas.microsoft.com/office/powerpoint/2010/main" val="387224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5" grpId="1" build="p" animBg="1"/>
    </p:bldLst>
  </p:timing>
</p:sld>
</file>

<file path=ppt/theme/theme1.xml><?xml version="1.0" encoding="utf-8"?>
<a:theme xmlns:a="http://schemas.openxmlformats.org/drawingml/2006/main" name="BISNODE_MALL_4_3">
  <a:themeElements>
    <a:clrScheme name="BISNODE_FARG">
      <a:dk1>
        <a:sysClr val="windowText" lastClr="000000"/>
      </a:dk1>
      <a:lt1>
        <a:sysClr val="window" lastClr="FFFFFF"/>
      </a:lt1>
      <a:dk2>
        <a:srgbClr val="C4CE00"/>
      </a:dk2>
      <a:lt2>
        <a:srgbClr val="EEECE1"/>
      </a:lt2>
      <a:accent1>
        <a:srgbClr val="EAAC10"/>
      </a:accent1>
      <a:accent2>
        <a:srgbClr val="074D18"/>
      </a:accent2>
      <a:accent3>
        <a:srgbClr val="5BB2E7"/>
      </a:accent3>
      <a:accent4>
        <a:srgbClr val="CCCCCC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BISNODE_TK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BISNODE_MALL_4_3</Template>
  <TotalTime>4011</TotalTime>
  <Words>1433</Words>
  <Application>Microsoft Office PowerPoint</Application>
  <PresentationFormat>Bildspel på skärmen (4:3)</PresentationFormat>
  <Paragraphs>342</Paragraphs>
  <Slides>59</Slides>
  <Notes>20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59</vt:i4>
      </vt:variant>
    </vt:vector>
  </HeadingPairs>
  <TitlesOfParts>
    <vt:vector size="64" baseType="lpstr">
      <vt:lpstr>Arial</vt:lpstr>
      <vt:lpstr>Calibri</vt:lpstr>
      <vt:lpstr>Times</vt:lpstr>
      <vt:lpstr>Wingdings</vt:lpstr>
      <vt:lpstr>BISNODE_MALL_4_3</vt:lpstr>
      <vt:lpstr>nyKÖPINGS kommun  Näringslivsanalys 2008-2013</vt:lpstr>
      <vt:lpstr>Ambition med näringslivsanalysen</vt:lpstr>
      <vt:lpstr>Simplerdiagrammet</vt:lpstr>
      <vt:lpstr>PowerPoint-presentation</vt:lpstr>
      <vt:lpstr>Databas</vt:lpstr>
      <vt:lpstr>PowerPoint-presentation</vt:lpstr>
      <vt:lpstr>BenchmarkS </vt:lpstr>
      <vt:lpstr>PowerPoint-presentation</vt:lpstr>
      <vt:lpstr>PowerPoint-presentation</vt:lpstr>
      <vt:lpstr>storleksklasser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Företagsålder</vt:lpstr>
      <vt:lpstr>PowerPoint-presentation</vt:lpstr>
      <vt:lpstr>PowerPoint-presentation</vt:lpstr>
      <vt:lpstr>Sammanfattning: Utveckling och Struktur</vt:lpstr>
      <vt:lpstr>branscher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branschbalans</vt:lpstr>
      <vt:lpstr>Branschbalans</vt:lpstr>
      <vt:lpstr>Olika branschbalans, fördelning av Sysselsättning</vt:lpstr>
      <vt:lpstr>Olika branschbalans, fördelning av Sysselsättning</vt:lpstr>
      <vt:lpstr>Finns jobben i Nyköping inom sveriges växande eller krympande branscher?</vt:lpstr>
      <vt:lpstr>Sammanfattning: branscher</vt:lpstr>
      <vt:lpstr>PowerPoint-presentation</vt:lpstr>
    </vt:vector>
  </TitlesOfParts>
  <Company>Bisnode Informatics Sweden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Bisnode</dc:title>
  <dc:creator>Lindström, Pi (InfoTorg)</dc:creator>
  <cp:lastModifiedBy>Eriksson Magnus G</cp:lastModifiedBy>
  <cp:revision>314</cp:revision>
  <dcterms:created xsi:type="dcterms:W3CDTF">2013-03-11T12:56:35Z</dcterms:created>
  <dcterms:modified xsi:type="dcterms:W3CDTF">2022-02-04T15:19:13Z</dcterms:modified>
</cp:coreProperties>
</file>